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  <p:sldMasterId id="2147483698" r:id="rId2"/>
  </p:sldMasterIdLst>
  <p:sldIdLst>
    <p:sldId id="278" r:id="rId3"/>
    <p:sldId id="309" r:id="rId4"/>
    <p:sldId id="315" r:id="rId5"/>
    <p:sldId id="316" r:id="rId6"/>
    <p:sldId id="322" r:id="rId7"/>
    <p:sldId id="335" r:id="rId8"/>
    <p:sldId id="336" r:id="rId9"/>
    <p:sldId id="337" r:id="rId10"/>
    <p:sldId id="326" r:id="rId11"/>
    <p:sldId id="331" r:id="rId12"/>
    <p:sldId id="332" r:id="rId13"/>
    <p:sldId id="323" r:id="rId14"/>
    <p:sldId id="333" r:id="rId15"/>
    <p:sldId id="328" r:id="rId16"/>
    <p:sldId id="327" r:id="rId17"/>
    <p:sldId id="330" r:id="rId18"/>
    <p:sldId id="324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3154"/>
    <a:srgbClr val="FF3300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5BE263C-DBD7-4A20-BB59-AAB30ACAA65A}" styleName="Средний стиль 3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81" autoAdjust="0"/>
    <p:restoredTop sz="98440" autoAdjust="0"/>
  </p:normalViewPr>
  <p:slideViewPr>
    <p:cSldViewPr>
      <p:cViewPr varScale="1">
        <p:scale>
          <a:sx n="84" d="100"/>
          <a:sy n="84" d="100"/>
        </p:scale>
        <p:origin x="1632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8AD73-14E6-4FB5-BE0C-E2E406B5EA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507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4AB6-EC2E-427A-AB3E-BE3628539D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785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4AB6-EC2E-427A-AB3E-BE3628539D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2020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4AB6-EC2E-427A-AB3E-BE3628539D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206215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4AB6-EC2E-427A-AB3E-BE3628539D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9824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4AB6-EC2E-427A-AB3E-BE3628539D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812249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4AB6-EC2E-427A-AB3E-BE3628539D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0353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D2E68-1BBB-402F-B247-C3431B444B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939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11F6-1D84-4355-8A1C-EBC3983155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8375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12/13/2024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484304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12/13/2024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92691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A03F7-D4AA-4FDC-A972-6BDFC1FE9C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7487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12/13/2024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009071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12/13/2024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779230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12/13/2024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941367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12/13/2024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114430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12/13/2024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676105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12/13/2024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90111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12/13/2024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381780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12/13/2024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905506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12/13/2024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910180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12/13/2024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71358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96D8-ACED-4A24-944A-9931FFD382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4669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12/13/2024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608140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12/13/2024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536979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12/13/2024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1924608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12/13/2024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1370178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12/13/2024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63333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4AB6-EC2E-427A-AB3E-BE3628539D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955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EB49-CD74-44FF-BA34-B43CFF89C2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331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FFBBB-961A-470F-A113-6506D0CD69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548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A6AAA-A6FF-4C47-9197-CC34CDD8F8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216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29C2A-408E-497B-AE4D-465979CF7D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665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4AB6-EC2E-427A-AB3E-BE3628539D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2475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5A84AB6-EC2E-427A-AB3E-BE3628539D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5187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12/13/2024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8480629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  <p:sldLayoutId id="214748371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914401"/>
            <a:ext cx="7488832" cy="2362199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к Муниципальному этапу Всероссийской олимпиаде школьников по истории</a:t>
            </a:r>
            <a:endParaRPr lang="ru-RU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9200" y="3810000"/>
            <a:ext cx="6858000" cy="14478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/>
              <a:t>Историческое </a:t>
            </a:r>
            <a:r>
              <a:rPr lang="ru-RU" sz="4400" b="1" dirty="0"/>
              <a:t>эссе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18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09800" y="152400"/>
            <a:ext cx="4648200" cy="5334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FF00"/>
                </a:solidFill>
              </a:rPr>
              <a:t>Критерии оценки эссе</a:t>
            </a:r>
          </a:p>
          <a:p>
            <a:pPr algn="ctr"/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BAB5E01-0981-47B3-920A-0B4F0CEC5AAC}"/>
              </a:ext>
            </a:extLst>
          </p:cNvPr>
          <p:cNvSpPr/>
          <p:nvPr/>
        </p:nvSpPr>
        <p:spPr>
          <a:xfrm>
            <a:off x="810087" y="5746317"/>
            <a:ext cx="8181514" cy="103548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400" b="1" dirty="0"/>
              <a:t>Если проверяющий выставляет </a:t>
            </a:r>
            <a:r>
              <a:rPr lang="ru-RU" sz="1400" b="1" dirty="0">
                <a:solidFill>
                  <a:srgbClr val="FF0000"/>
                </a:solidFill>
              </a:rPr>
              <a:t>0 баллов за формулировку проблемы </a:t>
            </a:r>
            <a:r>
              <a:rPr lang="ru-RU" sz="1400" b="1" dirty="0"/>
              <a:t>во введении, </a:t>
            </a:r>
            <a:br>
              <a:rPr lang="ru-RU" sz="1400" b="1" dirty="0"/>
            </a:br>
            <a:r>
              <a:rPr lang="ru-RU" sz="1400" b="1" dirty="0"/>
              <a:t>это влечет за собой </a:t>
            </a:r>
            <a:r>
              <a:rPr lang="ru-RU" sz="1400" b="1" dirty="0">
                <a:solidFill>
                  <a:srgbClr val="FF0000"/>
                </a:solidFill>
              </a:rPr>
              <a:t>автоматическую потерю минимум 2 баллов </a:t>
            </a:r>
            <a:r>
              <a:rPr lang="ru-RU" sz="1400" b="1" dirty="0"/>
              <a:t>в общей оценке за работу (1 балл во введении, 1 балл в заключении).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01FB912-C162-427C-B570-44087C994C0E}"/>
              </a:ext>
            </a:extLst>
          </p:cNvPr>
          <p:cNvSpPr/>
          <p:nvPr/>
        </p:nvSpPr>
        <p:spPr>
          <a:xfrm>
            <a:off x="124286" y="5746317"/>
            <a:ext cx="685800" cy="103548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FF00"/>
                </a:solidFill>
              </a:rPr>
              <a:t>!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1" name="Содержимое 6">
            <a:extLst>
              <a:ext uri="{FF2B5EF4-FFF2-40B4-BE49-F238E27FC236}">
                <a16:creationId xmlns:a16="http://schemas.microsoft.com/office/drawing/2014/main" id="{0254D4E8-4E8B-4DF1-906A-B8C778711CEC}"/>
              </a:ext>
            </a:extLst>
          </p:cNvPr>
          <p:cNvSpPr txBox="1">
            <a:spLocks/>
          </p:cNvSpPr>
          <p:nvPr/>
        </p:nvSpPr>
        <p:spPr>
          <a:xfrm>
            <a:off x="124286" y="685801"/>
            <a:ext cx="8867314" cy="5334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 algn="ctr" fontAlgn="auto">
              <a:lnSpc>
                <a:spcPct val="115000"/>
              </a:lnSpc>
              <a:spcAft>
                <a:spcPts val="1000"/>
              </a:spcAft>
              <a:buFont typeface="Arial" pitchFamily="34" charset="0"/>
              <a:buNone/>
            </a:pPr>
            <a:r>
              <a:rPr lang="ru-RU" sz="2800" b="1" dirty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Определение проблемы в высказывании 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5E3728C-15BF-4775-ADE4-6DED7C44CD1D}"/>
              </a:ext>
            </a:extLst>
          </p:cNvPr>
          <p:cNvSpPr txBox="1"/>
          <p:nvPr/>
        </p:nvSpPr>
        <p:spPr>
          <a:xfrm>
            <a:off x="105237" y="1418979"/>
            <a:ext cx="9010188" cy="43273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/>
                <a:ea typeface="Times New Roman"/>
              </a:rPr>
              <a:t>Что такое проблема? </a:t>
            </a: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</a:rPr>
              <a:t>Проблема – это общий вопрос, которому посвящено всё высказывание целиком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/>
                <a:ea typeface="Times New Roman"/>
              </a:rPr>
              <a:t>1 балл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</a:rPr>
              <a:t>можно получить за поставленную корректно проблему.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/>
                <a:ea typeface="Times New Roman"/>
              </a:rPr>
              <a:t>0 баллов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</a:rPr>
              <a:t>за проблему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выставляется </a:t>
            </a:r>
            <a:r>
              <a:rPr kumimoji="0" lang="ru-RU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если:</a:t>
            </a: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</a:rPr>
              <a:t>а</a:t>
            </a:r>
            <a:r>
              <a:rPr kumimoji="0" lang="ru-RU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) формулировка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дословно или по смыслу совпадает с одной из поставленных задач</a:t>
            </a:r>
            <a:r>
              <a:rPr lang="ru-RU" sz="1600" b="1" dirty="0">
                <a:solidFill>
                  <a:prstClr val="black"/>
                </a:solidFill>
                <a:latin typeface="Times New Roman"/>
                <a:ea typeface="Times New Roman"/>
              </a:rPr>
              <a:t>;</a:t>
            </a: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</a:rPr>
              <a:t>б</a:t>
            </a:r>
            <a:r>
              <a:rPr kumimoji="0" lang="ru-RU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)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kumimoji="0" lang="ru-RU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формулировка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не соответствует смыслу высказывания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</a:rPr>
              <a:t>;</a:t>
            </a:r>
            <a:r>
              <a:rPr kumimoji="0" lang="ru-RU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 </a:t>
            </a: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</a:rPr>
              <a:t>в) </a:t>
            </a:r>
            <a:r>
              <a:rPr kumimoji="0" lang="ru-RU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формулировка носит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слишком общий характер </a:t>
            </a:r>
            <a:r>
              <a:rPr kumimoji="0" lang="ru-RU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(проблема не может быть в любом из перечисленных случаев раскрыта). </a:t>
            </a: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16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Тема: </a:t>
            </a:r>
            <a:r>
              <a:rPr kumimoji="0" lang="ru-RU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«История… временами подбрасывает нам удивительные парадоксы. Святослав – первый Рюрикович с чисто славянским именем, был по характеру наибольшим варягом среди всех киевских правителей этого дома» (М.Ю. Брайчевский). </a:t>
            </a: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Times New Roman"/>
              <a:cs typeface="+mn-cs"/>
            </a:endParaRP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Проблема: </a:t>
            </a:r>
            <a:r>
              <a:rPr kumimoji="0" lang="ru-RU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Оценка личности и характера деятельности Святослава в общем контексте киевского периода истории Рюриковичей (к. IX- нач. XII вв.)</a:t>
            </a:r>
          </a:p>
        </p:txBody>
      </p:sp>
    </p:spTree>
    <p:extLst>
      <p:ext uri="{BB962C8B-B14F-4D97-AF65-F5344CB8AC3E}">
        <p14:creationId xmlns:p14="http://schemas.microsoft.com/office/powerpoint/2010/main" val="236843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665702"/>
            <a:ext cx="8458200" cy="66727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95" name="Содержимое 6"/>
          <p:cNvSpPr>
            <a:spLocks noGrp="1"/>
          </p:cNvSpPr>
          <p:nvPr>
            <p:ph idx="1"/>
          </p:nvPr>
        </p:nvSpPr>
        <p:spPr>
          <a:xfrm>
            <a:off x="304800" y="747957"/>
            <a:ext cx="8458200" cy="509866"/>
          </a:xfrm>
        </p:spPr>
        <p:txBody>
          <a:bodyPr>
            <a:noAutofit/>
          </a:bodyPr>
          <a:lstStyle/>
          <a:p>
            <a:pPr marL="114300" lv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dirty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Четкая постановка задач </a:t>
            </a:r>
            <a:r>
              <a:rPr lang="ru-RU" sz="1600" b="1" dirty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1600" b="1" dirty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endParaRPr lang="ru-RU" sz="1600" dirty="0">
              <a:latin typeface="Calibri"/>
              <a:ea typeface="Times New Roman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9800" y="152400"/>
            <a:ext cx="4648200" cy="52040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FF00"/>
                </a:solidFill>
              </a:rPr>
              <a:t>Критерии оценки эссе</a:t>
            </a:r>
          </a:p>
          <a:p>
            <a:pPr algn="ctr"/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BAB5E01-0981-47B3-920A-0B4F0CEC5AAC}"/>
              </a:ext>
            </a:extLst>
          </p:cNvPr>
          <p:cNvSpPr/>
          <p:nvPr/>
        </p:nvSpPr>
        <p:spPr>
          <a:xfrm>
            <a:off x="714375" y="6168242"/>
            <a:ext cx="8353425" cy="61355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Если проверяющий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выставляет 0 баллов за какую-либо из задач во введении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это влечет за собой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автоматическую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потерю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баллов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 общей оценке за работу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Times New Roman"/>
              <a:cs typeface="+mn-cs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01FB912-C162-427C-B570-44087C994C0E}"/>
              </a:ext>
            </a:extLst>
          </p:cNvPr>
          <p:cNvSpPr/>
          <p:nvPr/>
        </p:nvSpPr>
        <p:spPr>
          <a:xfrm>
            <a:off x="28574" y="6168242"/>
            <a:ext cx="689771" cy="61355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55628A-6D0E-429D-B876-E584648CA315}"/>
              </a:ext>
            </a:extLst>
          </p:cNvPr>
          <p:cNvSpPr txBox="1"/>
          <p:nvPr/>
        </p:nvSpPr>
        <p:spPr>
          <a:xfrm>
            <a:off x="152400" y="1415231"/>
            <a:ext cx="8839200" cy="3226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marR="0" lvl="0" indent="0" algn="ctr" defTabSz="914400" rtl="0" eaLnBrk="1" fontAlgn="auto" latinLnBrk="0" hangingPunct="1"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dirty="0">
                <a:solidFill>
                  <a:prstClr val="black"/>
                </a:solidFill>
                <a:latin typeface="+mn-lt"/>
                <a:ea typeface="Times New Roman"/>
                <a:cs typeface="Times New Roman"/>
              </a:rPr>
              <a:t>И</a:t>
            </a: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Times New Roman"/>
                <a:cs typeface="Times New Roman"/>
              </a:rPr>
              <a:t>сходя из смысла высказывания </a:t>
            </a:r>
            <a:r>
              <a:rPr lang="ru-RU" dirty="0">
                <a:solidFill>
                  <a:prstClr val="black"/>
                </a:solidFill>
                <a:latin typeface="+mn-lt"/>
                <a:ea typeface="Times New Roman"/>
                <a:cs typeface="Times New Roman"/>
              </a:rPr>
              <a:t>надо </a:t>
            </a: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Times New Roman"/>
                <a:cs typeface="Times New Roman"/>
              </a:rPr>
              <a:t>сформулировать </a:t>
            </a:r>
            <a:endParaRPr kumimoji="0" lang="ru-RU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Times New Roman"/>
              <a:cs typeface="Times New Roman"/>
            </a:endParaRPr>
          </a:p>
          <a:p>
            <a:pPr marL="114300" marR="0" lvl="0" indent="0" algn="ctr" defTabSz="914400" rtl="0" eaLnBrk="1" fontAlgn="auto" latinLnBrk="0" hangingPunct="1"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b="1" u="sng" dirty="0" smtClean="0">
                <a:solidFill>
                  <a:srgbClr val="FF0000"/>
                </a:solidFill>
                <a:latin typeface="+mn-lt"/>
                <a:ea typeface="Times New Roman"/>
                <a:cs typeface="Times New Roman"/>
              </a:rPr>
              <a:t>3</a:t>
            </a:r>
            <a:r>
              <a:rPr kumimoji="0" lang="ru-RU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Times New Roman"/>
                <a:cs typeface="Times New Roman"/>
              </a:rPr>
              <a:t> задачи </a:t>
            </a:r>
            <a:r>
              <a:rPr kumimoji="0" lang="ru-RU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Times New Roman"/>
                <a:cs typeface="Times New Roman"/>
              </a:rPr>
              <a:t>+ 1 общую проблему в высказывании</a:t>
            </a:r>
          </a:p>
          <a:p>
            <a:pPr marL="114300" marR="0" lvl="0" indent="0" algn="just" defTabSz="914400" rtl="0" eaLnBrk="1" fontAlgn="auto" latinLnBrk="0" hangingPunct="1"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b="1" dirty="0">
                <a:solidFill>
                  <a:srgbClr val="FF0000"/>
                </a:solidFill>
                <a:latin typeface="+mn-lt"/>
              </a:rPr>
              <a:t>Что такое задача в эссе? </a:t>
            </a:r>
            <a:endParaRPr lang="ru-RU" b="1" dirty="0" smtClean="0">
              <a:solidFill>
                <a:srgbClr val="FF0000"/>
              </a:solidFill>
              <a:latin typeface="+mn-lt"/>
            </a:endParaRPr>
          </a:p>
          <a:p>
            <a:pPr marL="114300" marR="0" lvl="0" indent="0" algn="just" defTabSz="914400" rtl="0" eaLnBrk="1" fontAlgn="auto" latinLnBrk="0" hangingPunct="1"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b="1" dirty="0" smtClean="0">
                <a:solidFill>
                  <a:srgbClr val="FF0000"/>
                </a:solidFill>
                <a:latin typeface="+mn-lt"/>
              </a:rPr>
              <a:t>Задача </a:t>
            </a:r>
            <a:r>
              <a:rPr lang="ru-RU" b="1" dirty="0">
                <a:solidFill>
                  <a:srgbClr val="FF0000"/>
                </a:solidFill>
                <a:latin typeface="+mn-lt"/>
              </a:rPr>
              <a:t>– это мини-вопрос по смыслу высказывания,</a:t>
            </a:r>
            <a:r>
              <a:rPr lang="ru-RU" b="1" dirty="0">
                <a:latin typeface="+mn-lt"/>
              </a:rPr>
              <a:t> </a:t>
            </a:r>
            <a:br>
              <a:rPr lang="ru-RU" b="1" dirty="0">
                <a:latin typeface="+mn-lt"/>
              </a:rPr>
            </a:br>
            <a:r>
              <a:rPr lang="ru-RU" dirty="0">
                <a:latin typeface="+mn-lt"/>
              </a:rPr>
              <a:t>который должен помочь раскрыть </a:t>
            </a:r>
            <a:r>
              <a:rPr lang="ru-RU" dirty="0" smtClean="0">
                <a:latin typeface="+mn-lt"/>
              </a:rPr>
              <a:t>позицию </a:t>
            </a:r>
            <a:r>
              <a:rPr lang="ru-RU" dirty="0">
                <a:latin typeface="+mn-lt"/>
              </a:rPr>
              <a:t>к цитате</a:t>
            </a:r>
          </a:p>
          <a:p>
            <a:pPr marL="114300" marR="0" lvl="0" indent="0" algn="just" defTabSz="914400" rtl="0" eaLnBrk="1" fontAlgn="auto" latinLnBrk="0" hangingPunct="1"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dirty="0">
                <a:latin typeface="+mn-lt"/>
              </a:rPr>
              <a:t>Каждая </a:t>
            </a:r>
            <a:r>
              <a:rPr lang="ru-RU" b="1" dirty="0">
                <a:latin typeface="+mn-lt"/>
              </a:rPr>
              <a:t>задача должна быть максимально соотнесена </a:t>
            </a:r>
            <a:r>
              <a:rPr lang="ru-RU" dirty="0">
                <a:latin typeface="+mn-lt"/>
              </a:rPr>
              <a:t>с конкретной частью </a:t>
            </a:r>
            <a:r>
              <a:rPr lang="ru-RU" dirty="0" smtClean="0">
                <a:latin typeface="+mn-lt"/>
              </a:rPr>
              <a:t>высказывания</a:t>
            </a:r>
          </a:p>
          <a:p>
            <a:pPr marL="114300" marR="0" lvl="0" indent="0" algn="just" defTabSz="914400" rtl="0" eaLnBrk="1" fontAlgn="auto" latinLnBrk="0" hangingPunct="1"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b="1" dirty="0" smtClean="0">
                <a:solidFill>
                  <a:srgbClr val="FF3300"/>
                </a:solidFill>
                <a:latin typeface="+mn-lt"/>
              </a:rPr>
              <a:t>Максимально 3 балла (по 1 баллу за каждую задачу)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8DF90D9C-A91C-46EA-A390-5B0DA5629F73}"/>
              </a:ext>
            </a:extLst>
          </p:cNvPr>
          <p:cNvSpPr/>
          <p:nvPr/>
        </p:nvSpPr>
        <p:spPr>
          <a:xfrm>
            <a:off x="714374" y="5455651"/>
            <a:ext cx="8353425" cy="6858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Задачи, раскрытие которых напрямую НЕ относится к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определению авторской позиции участника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по отношению к высказыванию, НЕ оцениваются ни во вводной части, </a:t>
            </a:r>
            <a:b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ни в основной!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DC3D2F56-989E-44F2-8696-5A003F358F6B}"/>
              </a:ext>
            </a:extLst>
          </p:cNvPr>
          <p:cNvSpPr/>
          <p:nvPr/>
        </p:nvSpPr>
        <p:spPr>
          <a:xfrm>
            <a:off x="28574" y="5455651"/>
            <a:ext cx="689771" cy="6858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44469544-FAC8-4ED3-902F-55B4F3482E50}"/>
              </a:ext>
            </a:extLst>
          </p:cNvPr>
          <p:cNvSpPr/>
          <p:nvPr/>
        </p:nvSpPr>
        <p:spPr>
          <a:xfrm>
            <a:off x="714374" y="4800600"/>
            <a:ext cx="8353425" cy="63099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400" b="1" dirty="0" smtClean="0"/>
              <a:t>Если </a:t>
            </a:r>
            <a:r>
              <a:rPr lang="ru-RU" sz="1400" b="1" dirty="0" smtClean="0">
                <a:solidFill>
                  <a:srgbClr val="FF0000"/>
                </a:solidFill>
              </a:rPr>
              <a:t>высказывание понято неверно </a:t>
            </a:r>
            <a:r>
              <a:rPr lang="ru-RU" sz="1400" b="1" dirty="0" smtClean="0"/>
              <a:t>либо </a:t>
            </a:r>
            <a:r>
              <a:rPr lang="ru-RU" sz="1400" b="1" dirty="0" smtClean="0">
                <a:solidFill>
                  <a:srgbClr val="FF0000"/>
                </a:solidFill>
              </a:rPr>
              <a:t>задачи работы отсутствуют</a:t>
            </a:r>
            <a:r>
              <a:rPr lang="ru-RU" sz="1400" b="1" dirty="0" smtClean="0"/>
              <a:t>, </a:t>
            </a:r>
            <a:br>
              <a:rPr lang="ru-RU" sz="1400" b="1" dirty="0" smtClean="0"/>
            </a:br>
            <a:r>
              <a:rPr lang="ru-RU" sz="1400" b="1" dirty="0" smtClean="0"/>
              <a:t>такую работу невозможно проверить по критериям оценивания эссе!  </a:t>
            </a:r>
            <a:br>
              <a:rPr lang="ru-RU" sz="1400" b="1" dirty="0" smtClean="0"/>
            </a:br>
            <a:r>
              <a:rPr lang="ru-RU" sz="1400" b="1" dirty="0" smtClean="0">
                <a:solidFill>
                  <a:schemeClr val="tx1"/>
                </a:solidFill>
              </a:rPr>
              <a:t>Оценка в таком случае выставляется только за вводную часть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2F1C60D1-969E-4FDE-AC99-C3A4E5C7B11E}"/>
              </a:ext>
            </a:extLst>
          </p:cNvPr>
          <p:cNvSpPr/>
          <p:nvPr/>
        </p:nvSpPr>
        <p:spPr>
          <a:xfrm>
            <a:off x="28573" y="4800600"/>
            <a:ext cx="689771" cy="63099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FF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75437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07522D5-EC59-4691-B9E7-A721A4577A25}"/>
              </a:ext>
            </a:extLst>
          </p:cNvPr>
          <p:cNvSpPr/>
          <p:nvPr/>
        </p:nvSpPr>
        <p:spPr>
          <a:xfrm>
            <a:off x="4597400" y="3124200"/>
            <a:ext cx="4343400" cy="3048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762000"/>
            <a:ext cx="2579914" cy="6096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Основная часть в эссе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8195" name="Содержимое 6"/>
          <p:cNvSpPr>
            <a:spLocks noGrp="1"/>
          </p:cNvSpPr>
          <p:nvPr>
            <p:ph idx="1"/>
          </p:nvPr>
        </p:nvSpPr>
        <p:spPr>
          <a:xfrm>
            <a:off x="304800" y="1740933"/>
            <a:ext cx="8636000" cy="4964668"/>
          </a:xfrm>
        </p:spPr>
        <p:txBody>
          <a:bodyPr>
            <a:noAutofit/>
          </a:bodyPr>
          <a:lstStyle/>
          <a:p>
            <a:pPr marL="11430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dirty="0">
                <a:solidFill>
                  <a:srgbClr val="FF0000"/>
                </a:solidFill>
                <a:latin typeface="Times New Roman"/>
                <a:ea typeface="Times New Roman"/>
              </a:rPr>
              <a:t>Каждая из </a:t>
            </a:r>
            <a:r>
              <a:rPr lang="ru-RU" sz="1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3-х </a:t>
            </a:r>
            <a:r>
              <a:rPr lang="ru-RU" sz="1800" b="1" dirty="0">
                <a:solidFill>
                  <a:srgbClr val="FF0000"/>
                </a:solidFill>
                <a:latin typeface="Times New Roman"/>
                <a:ea typeface="Times New Roman"/>
              </a:rPr>
              <a:t>выделенных задач может принести до </a:t>
            </a:r>
            <a:r>
              <a:rPr lang="ru-RU" sz="1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3 </a:t>
            </a:r>
            <a:r>
              <a:rPr lang="ru-RU" sz="1800" b="1" dirty="0">
                <a:solidFill>
                  <a:srgbClr val="FF0000"/>
                </a:solidFill>
                <a:latin typeface="Times New Roman"/>
                <a:ea typeface="Times New Roman"/>
              </a:rPr>
              <a:t>баллов.  </a:t>
            </a:r>
            <a:br>
              <a:rPr lang="ru-RU" sz="1800" b="1" dirty="0">
                <a:solidFill>
                  <a:srgbClr val="FF0000"/>
                </a:solidFill>
                <a:latin typeface="Times New Roman"/>
                <a:ea typeface="Times New Roman"/>
              </a:rPr>
            </a:br>
            <a:r>
              <a:rPr lang="ru-RU" sz="1800" b="1" dirty="0" smtClean="0">
                <a:latin typeface="Times New Roman"/>
                <a:ea typeface="Times New Roman"/>
              </a:rPr>
              <a:t>При </a:t>
            </a:r>
            <a:r>
              <a:rPr lang="ru-RU" sz="1800" b="1" dirty="0">
                <a:latin typeface="Times New Roman"/>
                <a:ea typeface="Times New Roman"/>
              </a:rPr>
              <a:t>оценке </a:t>
            </a:r>
            <a:r>
              <a:rPr lang="ru-RU" sz="1800" b="1" u="sng" dirty="0">
                <a:latin typeface="Times New Roman"/>
                <a:ea typeface="Times New Roman"/>
              </a:rPr>
              <a:t>каждой из выделенных задач</a:t>
            </a:r>
            <a:r>
              <a:rPr lang="ru-RU" sz="1800" b="1" dirty="0">
                <a:latin typeface="Times New Roman"/>
                <a:ea typeface="Times New Roman"/>
              </a:rPr>
              <a:t> учитываются критерии:</a:t>
            </a:r>
            <a:endParaRPr lang="ru-RU" sz="1800" dirty="0"/>
          </a:p>
          <a:p>
            <a:pPr lvl="0" algn="just">
              <a:lnSpc>
                <a:spcPct val="107000"/>
              </a:lnSpc>
              <a:buFont typeface="+mj-lt"/>
              <a:buAutoNum type="arabicPeriod"/>
            </a:pPr>
            <a:r>
              <a:rPr lang="ru-RU" sz="1800" b="1" u="sng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грамотность</a:t>
            </a:r>
            <a:r>
              <a:rPr lang="ru-RU" sz="1800" b="1" dirty="0">
                <a:latin typeface="Times New Roman"/>
                <a:ea typeface="Calibri"/>
                <a:cs typeface="Times New Roman"/>
              </a:rPr>
              <a:t> использования исторических фактов и терминов </a:t>
            </a:r>
          </a:p>
          <a:p>
            <a:pPr lvl="0" algn="just">
              <a:lnSpc>
                <a:spcPct val="107000"/>
              </a:lnSpc>
              <a:buFont typeface="+mj-lt"/>
              <a:buAutoNum type="arabicPeriod"/>
            </a:pPr>
            <a:r>
              <a:rPr lang="ru-RU" sz="1800" b="1" u="sng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аргументированность</a:t>
            </a:r>
            <a:r>
              <a:rPr lang="ru-RU" sz="1800" b="1" dirty="0">
                <a:latin typeface="Times New Roman"/>
                <a:ea typeface="Calibri"/>
                <a:cs typeface="Times New Roman"/>
              </a:rPr>
              <a:t> авторской позиции, т.е. </a:t>
            </a:r>
            <a:r>
              <a:rPr lang="ru-RU" sz="1800" b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каждая задача по схеме – факт-анализ-вывод </a:t>
            </a:r>
          </a:p>
          <a:p>
            <a:pPr marL="342900" lvl="0" indent="-342900" algn="just" defTabSz="914400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ru-RU" sz="1800" b="1" dirty="0">
                <a:solidFill>
                  <a:srgbClr val="FF0000"/>
                </a:solidFill>
                <a:ea typeface="Times New Roman"/>
              </a:rPr>
              <a:t>3 балла </a:t>
            </a:r>
            <a:r>
              <a:rPr lang="ru-RU" sz="1800" dirty="0">
                <a:solidFill>
                  <a:prstClr val="black"/>
                </a:solidFill>
                <a:ea typeface="Times New Roman"/>
              </a:rPr>
              <a:t>за </a:t>
            </a:r>
            <a:r>
              <a:rPr lang="ru-RU" sz="1800" b="1" dirty="0">
                <a:solidFill>
                  <a:prstClr val="black"/>
                </a:solidFill>
                <a:ea typeface="Times New Roman"/>
              </a:rPr>
              <a:t>каждую</a:t>
            </a:r>
            <a:r>
              <a:rPr lang="ru-RU" sz="1800" dirty="0">
                <a:solidFill>
                  <a:prstClr val="black"/>
                </a:solidFill>
                <a:ea typeface="Times New Roman"/>
              </a:rPr>
              <a:t> задачу выставляется при условии наличия чёткой доказательной базы по схеме «факт-анализ-вывод», либо «авторская гипотеза-факт-анализ-вывод» минимум двух фактов. При этом допущено не более одной фактической ошибки</a:t>
            </a:r>
          </a:p>
          <a:p>
            <a:pPr marL="342900" lvl="0" indent="-342900" algn="just" defTabSz="914400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ru-RU" sz="1800" b="1" dirty="0">
                <a:solidFill>
                  <a:srgbClr val="FF0000"/>
                </a:solidFill>
                <a:ea typeface="Times New Roman"/>
              </a:rPr>
              <a:t>2 балла </a:t>
            </a:r>
            <a:r>
              <a:rPr lang="ru-RU" sz="1800" dirty="0">
                <a:solidFill>
                  <a:prstClr val="black"/>
                </a:solidFill>
                <a:ea typeface="Times New Roman"/>
              </a:rPr>
              <a:t>выставляется, если проанализирован хотя бы 1 факт и есть максимум любые две ошибки </a:t>
            </a:r>
          </a:p>
          <a:p>
            <a:pPr marL="342900" lvl="0" indent="-342900" algn="just" defTabSz="914400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ru-RU" sz="1800" b="1" dirty="0">
                <a:solidFill>
                  <a:srgbClr val="FF0000"/>
                </a:solidFill>
                <a:ea typeface="Times New Roman"/>
              </a:rPr>
              <a:t>1 балл </a:t>
            </a:r>
            <a:r>
              <a:rPr lang="ru-RU" sz="1800" b="1" dirty="0">
                <a:solidFill>
                  <a:prstClr val="black"/>
                </a:solidFill>
                <a:ea typeface="Times New Roman"/>
              </a:rPr>
              <a:t>ставится </a:t>
            </a:r>
            <a:r>
              <a:rPr lang="ru-RU" sz="1800" dirty="0">
                <a:solidFill>
                  <a:prstClr val="black"/>
                </a:solidFill>
                <a:ea typeface="Times New Roman"/>
              </a:rPr>
              <a:t>за текст, носящий описательный характер, </a:t>
            </a:r>
            <a:r>
              <a:rPr lang="ru-RU" sz="1800" b="1" dirty="0">
                <a:solidFill>
                  <a:prstClr val="black"/>
                </a:solidFill>
                <a:ea typeface="Times New Roman"/>
              </a:rPr>
              <a:t>содержащий факты без их </a:t>
            </a:r>
            <a:r>
              <a:rPr lang="ru-RU" sz="1800" b="1" dirty="0" smtClean="0">
                <a:solidFill>
                  <a:prstClr val="black"/>
                </a:solidFill>
                <a:ea typeface="Times New Roman"/>
              </a:rPr>
              <a:t>анализа</a:t>
            </a:r>
            <a:endParaRPr lang="ru-RU" sz="1800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9800" y="0"/>
            <a:ext cx="4648200" cy="6096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FFFF00"/>
                </a:solidFill>
              </a:rPr>
              <a:t>Критерии оценки эссе </a:t>
            </a:r>
            <a:br>
              <a:rPr lang="ru-RU" sz="2000" b="1" dirty="0">
                <a:solidFill>
                  <a:srgbClr val="FFFF00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>основная часть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22F0852-9873-4FCD-8E15-72CBB16591EA}"/>
              </a:ext>
            </a:extLst>
          </p:cNvPr>
          <p:cNvSpPr/>
          <p:nvPr/>
        </p:nvSpPr>
        <p:spPr>
          <a:xfrm>
            <a:off x="3282537" y="762000"/>
            <a:ext cx="1447800" cy="6096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FFFF00"/>
                </a:solidFill>
              </a:rPr>
              <a:t>Раскрытие </a:t>
            </a:r>
            <a:r>
              <a:rPr lang="ru-RU" sz="1600" b="1" dirty="0" smtClean="0">
                <a:solidFill>
                  <a:srgbClr val="FFFF00"/>
                </a:solidFill>
              </a:rPr>
              <a:t>3 </a:t>
            </a:r>
            <a:r>
              <a:rPr lang="ru-RU" sz="1600" b="1" dirty="0">
                <a:solidFill>
                  <a:srgbClr val="FFFF00"/>
                </a:solidFill>
              </a:rPr>
              <a:t>задач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B459D3E-2DD4-480C-843A-98D1E3F1093A}"/>
              </a:ext>
            </a:extLst>
          </p:cNvPr>
          <p:cNvSpPr/>
          <p:nvPr/>
        </p:nvSpPr>
        <p:spPr>
          <a:xfrm>
            <a:off x="5429250" y="762000"/>
            <a:ext cx="1447800" cy="6096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FFFF00"/>
                </a:solidFill>
              </a:rPr>
              <a:t>Творчество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B796E60-874C-4D03-BD51-1284A6026988}"/>
              </a:ext>
            </a:extLst>
          </p:cNvPr>
          <p:cNvSpPr/>
          <p:nvPr/>
        </p:nvSpPr>
        <p:spPr>
          <a:xfrm>
            <a:off x="7576457" y="762000"/>
            <a:ext cx="14478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FFFF00"/>
                </a:solidFill>
              </a:rPr>
              <a:t>Знание различных точек зрения</a:t>
            </a:r>
          </a:p>
        </p:txBody>
      </p:sp>
      <p:sp>
        <p:nvSpPr>
          <p:cNvPr id="3" name="Равно 2">
            <a:extLst>
              <a:ext uri="{FF2B5EF4-FFF2-40B4-BE49-F238E27FC236}">
                <a16:creationId xmlns:a16="http://schemas.microsoft.com/office/drawing/2014/main" id="{2087FEE3-BCDA-46B3-81B4-3BEAAF624EA0}"/>
              </a:ext>
            </a:extLst>
          </p:cNvPr>
          <p:cNvSpPr/>
          <p:nvPr/>
        </p:nvSpPr>
        <p:spPr>
          <a:xfrm>
            <a:off x="2549112" y="762000"/>
            <a:ext cx="762000" cy="609600"/>
          </a:xfrm>
          <a:prstGeom prst="mathEqua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AF361D-D27C-4E2D-BBED-EC30A197ED1B}"/>
              </a:ext>
            </a:extLst>
          </p:cNvPr>
          <p:cNvSpPr txBox="1"/>
          <p:nvPr/>
        </p:nvSpPr>
        <p:spPr>
          <a:xfrm>
            <a:off x="609600" y="1383268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  <a:latin typeface="+mj-lt"/>
              </a:rPr>
              <a:t>11</a:t>
            </a:r>
            <a:r>
              <a:rPr lang="ru-RU" b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+mj-lt"/>
              </a:rPr>
              <a:t>баллов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F9F1DA-2C47-4590-8963-3999AEB481A2}"/>
              </a:ext>
            </a:extLst>
          </p:cNvPr>
          <p:cNvSpPr txBox="1"/>
          <p:nvPr/>
        </p:nvSpPr>
        <p:spPr>
          <a:xfrm>
            <a:off x="3381375" y="13716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  <a:latin typeface="+mj-lt"/>
              </a:rPr>
              <a:t>9</a:t>
            </a:r>
            <a:r>
              <a:rPr lang="ru-RU" b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+mj-lt"/>
              </a:rPr>
              <a:t>баллов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C558EE2-7C52-46B6-AC94-BCB931E93AE1}"/>
              </a:ext>
            </a:extLst>
          </p:cNvPr>
          <p:cNvSpPr txBox="1"/>
          <p:nvPr/>
        </p:nvSpPr>
        <p:spPr>
          <a:xfrm>
            <a:off x="5536933" y="13716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  <a:latin typeface="+mj-lt"/>
              </a:rPr>
              <a:t>   1</a:t>
            </a:r>
            <a:r>
              <a:rPr lang="ru-RU" b="1" dirty="0" smtClean="0">
                <a:solidFill>
                  <a:srgbClr val="FF0000"/>
                </a:solidFill>
                <a:latin typeface="+mj-lt"/>
              </a:rPr>
              <a:t> балл</a:t>
            </a:r>
            <a:endParaRPr lang="ru-RU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A96808-C8BA-49EB-99C3-D14CF782B2A0}"/>
              </a:ext>
            </a:extLst>
          </p:cNvPr>
          <p:cNvSpPr txBox="1"/>
          <p:nvPr/>
        </p:nvSpPr>
        <p:spPr>
          <a:xfrm>
            <a:off x="7633608" y="1383268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  <a:latin typeface="+mj-lt"/>
              </a:rPr>
              <a:t>   1 балл</a:t>
            </a:r>
            <a:endParaRPr lang="ru-RU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4" name="Знак ''плюс'' 13">
            <a:extLst>
              <a:ext uri="{FF2B5EF4-FFF2-40B4-BE49-F238E27FC236}">
                <a16:creationId xmlns:a16="http://schemas.microsoft.com/office/drawing/2014/main" id="{A0F6B8D5-06D8-4EFB-8348-58C2C0237329}"/>
              </a:ext>
            </a:extLst>
          </p:cNvPr>
          <p:cNvSpPr/>
          <p:nvPr/>
        </p:nvSpPr>
        <p:spPr>
          <a:xfrm>
            <a:off x="4713700" y="762000"/>
            <a:ext cx="733425" cy="6096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нак ''плюс'' 14">
            <a:extLst>
              <a:ext uri="{FF2B5EF4-FFF2-40B4-BE49-F238E27FC236}">
                <a16:creationId xmlns:a16="http://schemas.microsoft.com/office/drawing/2014/main" id="{92593B94-5E10-4E9A-B617-BD25E08C61E4}"/>
              </a:ext>
            </a:extLst>
          </p:cNvPr>
          <p:cNvSpPr/>
          <p:nvPr/>
        </p:nvSpPr>
        <p:spPr>
          <a:xfrm>
            <a:off x="6849342" y="773668"/>
            <a:ext cx="733425" cy="6096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1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4800" y="990600"/>
            <a:ext cx="8686800" cy="9144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«Творчество» в эссе   </a:t>
            </a:r>
          </a:p>
        </p:txBody>
      </p:sp>
      <p:sp>
        <p:nvSpPr>
          <p:cNvPr id="8195" name="Содержимое 6"/>
          <p:cNvSpPr>
            <a:spLocks noGrp="1"/>
          </p:cNvSpPr>
          <p:nvPr>
            <p:ph idx="1"/>
          </p:nvPr>
        </p:nvSpPr>
        <p:spPr>
          <a:xfrm>
            <a:off x="381001" y="1905000"/>
            <a:ext cx="8458200" cy="3200400"/>
          </a:xfrm>
        </p:spPr>
        <p:txBody>
          <a:bodyPr>
            <a:noAutofit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endParaRPr lang="en-US" sz="3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07000"/>
              </a:lnSpc>
            </a:pPr>
            <a:r>
              <a:rPr lang="ru-RU" sz="3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Максимально </a:t>
            </a:r>
            <a:r>
              <a:rPr lang="ru-RU" sz="3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1</a:t>
            </a:r>
            <a:r>
              <a:rPr lang="ru-RU" sz="36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балл </a:t>
            </a:r>
            <a:r>
              <a:rPr lang="ru-RU" sz="3600" b="1" dirty="0" smtClean="0">
                <a:solidFill>
                  <a:srgbClr val="143154"/>
                </a:solidFill>
                <a:latin typeface="Times New Roman"/>
                <a:ea typeface="Times New Roman"/>
                <a:cs typeface="Times New Roman"/>
              </a:rPr>
              <a:t>за творчество, если работа написана хорошим литературным языком с учётом всех жанровых особенностей эссе</a:t>
            </a:r>
            <a:endParaRPr lang="ru-RU" sz="3600" dirty="0">
              <a:solidFill>
                <a:srgbClr val="143154"/>
              </a:solidFill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9800" y="152400"/>
            <a:ext cx="4648200" cy="6858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FFFF00"/>
                </a:solidFill>
              </a:rPr>
              <a:t>Критерии оценки эссе </a:t>
            </a:r>
            <a:br>
              <a:rPr lang="ru-RU" sz="2000" b="1" dirty="0">
                <a:solidFill>
                  <a:srgbClr val="FFFF00"/>
                </a:solidFill>
              </a:rPr>
            </a:b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96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Содержимое 6"/>
          <p:cNvSpPr>
            <a:spLocks noGrp="1"/>
          </p:cNvSpPr>
          <p:nvPr>
            <p:ph idx="1"/>
          </p:nvPr>
        </p:nvSpPr>
        <p:spPr>
          <a:xfrm>
            <a:off x="457200" y="1752599"/>
            <a:ext cx="8458200" cy="4800601"/>
          </a:xfrm>
        </p:spPr>
        <p:txBody>
          <a:bodyPr>
            <a:noAutofit/>
          </a:bodyPr>
          <a:lstStyle/>
          <a:p>
            <a:pPr marL="400050" indent="-285750"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FF0000"/>
                </a:solidFill>
              </a:rPr>
              <a:t>Максимально </a:t>
            </a:r>
            <a:r>
              <a:rPr lang="ru-RU" sz="2400" b="1" dirty="0" smtClean="0">
                <a:solidFill>
                  <a:srgbClr val="FF0000"/>
                </a:solidFill>
              </a:rPr>
              <a:t>1 балл </a:t>
            </a:r>
            <a:r>
              <a:rPr lang="ru-RU" sz="2400" b="1" dirty="0" smtClean="0">
                <a:solidFill>
                  <a:srgbClr val="143154"/>
                </a:solidFill>
              </a:rPr>
              <a:t>за знание различных точек зрения (историки, современники), когда участник обращается к дискуссионным вопросам в общем по теме эссе или по одной из сформулированных задач. </a:t>
            </a:r>
          </a:p>
          <a:p>
            <a:pPr marL="400050" indent="-285750"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143154"/>
                </a:solidFill>
              </a:rPr>
              <a:t>При этом достаточно указания двух любых работ, в которых рассматривались исторические события, явления, процессы, связанные с темой; или имён историков, современников, изучавших этот период</a:t>
            </a:r>
            <a:endParaRPr lang="ru-RU" sz="4000" dirty="0">
              <a:solidFill>
                <a:srgbClr val="143154"/>
              </a:solidFill>
              <a:effectLst/>
              <a:ea typeface="Times New Roman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9800" y="76200"/>
            <a:ext cx="4648200" cy="6096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FFFF00"/>
                </a:solidFill>
              </a:rPr>
              <a:t>Критерии оценки эссе 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B6AABAF-277B-4AAE-AEDF-FF48ADD418A8}"/>
              </a:ext>
            </a:extLst>
          </p:cNvPr>
          <p:cNvSpPr/>
          <p:nvPr/>
        </p:nvSpPr>
        <p:spPr>
          <a:xfrm>
            <a:off x="381000" y="800100"/>
            <a:ext cx="276596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FFFF00"/>
                </a:solidFill>
              </a:rPr>
              <a:t>Знание </a:t>
            </a:r>
            <a:r>
              <a:rPr lang="ru-RU" b="1" dirty="0">
                <a:solidFill>
                  <a:srgbClr val="FFFF00"/>
                </a:solidFill>
              </a:rPr>
              <a:t>различных</a:t>
            </a:r>
            <a:r>
              <a:rPr lang="ru-RU" sz="1400" b="1" dirty="0">
                <a:solidFill>
                  <a:srgbClr val="FFFF00"/>
                </a:solidFill>
              </a:rPr>
              <a:t> </a:t>
            </a:r>
            <a:br>
              <a:rPr lang="ru-RU" sz="1400" b="1" dirty="0">
                <a:solidFill>
                  <a:srgbClr val="FFFF00"/>
                </a:solidFill>
              </a:rPr>
            </a:br>
            <a:r>
              <a:rPr lang="ru-RU" sz="1400" b="1" dirty="0">
                <a:solidFill>
                  <a:srgbClr val="FFFF00"/>
                </a:solidFill>
              </a:rPr>
              <a:t>точек зрения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D3A0C27-74B0-4957-82B8-6CA1EB1F0588}"/>
              </a:ext>
            </a:extLst>
          </p:cNvPr>
          <p:cNvSpPr/>
          <p:nvPr/>
        </p:nvSpPr>
        <p:spPr>
          <a:xfrm>
            <a:off x="3848100" y="809625"/>
            <a:ext cx="1943100" cy="6096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FFFF00"/>
                </a:solidFill>
              </a:rPr>
              <a:t>Мнения историков (историография)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E9B0563-FF4C-4BA2-8FA2-5FE0051EE17F}"/>
              </a:ext>
            </a:extLst>
          </p:cNvPr>
          <p:cNvSpPr/>
          <p:nvPr/>
        </p:nvSpPr>
        <p:spPr>
          <a:xfrm>
            <a:off x="6552705" y="809625"/>
            <a:ext cx="1828800" cy="6096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FFFF00"/>
                </a:solidFill>
              </a:rPr>
              <a:t>Позиции современников или из источников</a:t>
            </a:r>
          </a:p>
        </p:txBody>
      </p:sp>
      <p:sp>
        <p:nvSpPr>
          <p:cNvPr id="8" name="Равно 7">
            <a:extLst>
              <a:ext uri="{FF2B5EF4-FFF2-40B4-BE49-F238E27FC236}">
                <a16:creationId xmlns:a16="http://schemas.microsoft.com/office/drawing/2014/main" id="{D3B415DC-8F1B-41FF-9E3F-AD4ACEEB4F10}"/>
              </a:ext>
            </a:extLst>
          </p:cNvPr>
          <p:cNvSpPr/>
          <p:nvPr/>
        </p:nvSpPr>
        <p:spPr>
          <a:xfrm>
            <a:off x="3114675" y="809625"/>
            <a:ext cx="762000" cy="609600"/>
          </a:xfrm>
          <a:prstGeom prst="mathEqua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Знак ''плюс'' 10">
            <a:extLst>
              <a:ext uri="{FF2B5EF4-FFF2-40B4-BE49-F238E27FC236}">
                <a16:creationId xmlns:a16="http://schemas.microsoft.com/office/drawing/2014/main" id="{D8E5FEF2-26F8-4B4B-9BE6-24220D0F0B75}"/>
              </a:ext>
            </a:extLst>
          </p:cNvPr>
          <p:cNvSpPr/>
          <p:nvPr/>
        </p:nvSpPr>
        <p:spPr>
          <a:xfrm>
            <a:off x="5805240" y="809625"/>
            <a:ext cx="733425" cy="6096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3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Содержимое 6"/>
          <p:cNvSpPr>
            <a:spLocks noGrp="1"/>
          </p:cNvSpPr>
          <p:nvPr>
            <p:ph idx="1"/>
          </p:nvPr>
        </p:nvSpPr>
        <p:spPr>
          <a:xfrm>
            <a:off x="228600" y="1880116"/>
            <a:ext cx="8686800" cy="4749284"/>
          </a:xfrm>
        </p:spPr>
        <p:txBody>
          <a:bodyPr>
            <a:no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sz="1800" dirty="0">
                <a:latin typeface="Times New Roman" pitchFamily="18" charset="0"/>
                <a:ea typeface="Calibri"/>
                <a:cs typeface="Times New Roman" pitchFamily="18" charset="0"/>
              </a:rPr>
              <a:t> Обращается внимание на умение автора делать 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конкретные выводы </a:t>
            </a:r>
            <a:r>
              <a:rPr lang="ru-RU" sz="1800" dirty="0">
                <a:latin typeface="Times New Roman" pitchFamily="18" charset="0"/>
                <a:ea typeface="Calibri"/>
                <a:cs typeface="Times New Roman" pitchFamily="18" charset="0"/>
              </a:rPr>
              <a:t>по сути своей позиции, исходя из смысла высказывания и задач, сформулированных во введении.</a:t>
            </a:r>
            <a:endParaRPr lang="ru-RU" sz="18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8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Максимально </a:t>
            </a:r>
            <a:r>
              <a:rPr lang="ru-RU" sz="18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3 балла</a:t>
            </a:r>
            <a:r>
              <a:rPr lang="ru-RU" sz="1800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dirty="0">
                <a:latin typeface="Times New Roman"/>
                <a:ea typeface="Calibri"/>
                <a:cs typeface="Times New Roman"/>
              </a:rPr>
              <a:t>за четкое подведение итогов с выделением основных позиций. </a:t>
            </a:r>
            <a:r>
              <a:rPr lang="ru-RU" sz="180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dirty="0" smtClean="0">
                <a:latin typeface="Times New Roman"/>
                <a:ea typeface="Calibri"/>
                <a:cs typeface="Times New Roman"/>
              </a:rPr>
              <a:t>         (3</a:t>
            </a:r>
            <a:r>
              <a:rPr lang="ru-RU" sz="18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dirty="0">
                <a:latin typeface="Times New Roman"/>
                <a:ea typeface="Calibri"/>
                <a:cs typeface="Times New Roman"/>
              </a:rPr>
              <a:t>задачи требуют </a:t>
            </a:r>
            <a:r>
              <a:rPr lang="ru-RU" sz="1800" dirty="0" smtClean="0">
                <a:latin typeface="Times New Roman"/>
                <a:ea typeface="Calibri"/>
                <a:cs typeface="Times New Roman"/>
              </a:rPr>
              <a:t>3 </a:t>
            </a:r>
            <a:r>
              <a:rPr lang="ru-RU" sz="1800" dirty="0">
                <a:latin typeface="Times New Roman"/>
                <a:ea typeface="Calibri"/>
                <a:cs typeface="Times New Roman"/>
              </a:rPr>
              <a:t>вывода плюс 1 </a:t>
            </a:r>
            <a:r>
              <a:rPr lang="ru-RU" sz="1800" dirty="0" smtClean="0">
                <a:latin typeface="Times New Roman"/>
                <a:ea typeface="Calibri"/>
                <a:cs typeface="Times New Roman"/>
              </a:rPr>
              <a:t>балл </a:t>
            </a:r>
            <a:r>
              <a:rPr lang="ru-RU" sz="1800" dirty="0">
                <a:latin typeface="Times New Roman"/>
                <a:ea typeface="Calibri"/>
                <a:cs typeface="Times New Roman"/>
              </a:rPr>
              <a:t>за обобщение).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algn="just"/>
            <a:r>
              <a:rPr lang="ru-RU" sz="1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2 </a:t>
            </a:r>
            <a:r>
              <a:rPr lang="ru-RU" sz="1800" b="1" dirty="0">
                <a:solidFill>
                  <a:srgbClr val="FF0000"/>
                </a:solidFill>
                <a:latin typeface="Times New Roman"/>
                <a:ea typeface="Times New Roman"/>
              </a:rPr>
              <a:t>балла </a:t>
            </a:r>
            <a:r>
              <a:rPr lang="ru-RU" sz="1800" dirty="0" smtClean="0">
                <a:latin typeface="Times New Roman"/>
                <a:ea typeface="Times New Roman"/>
              </a:rPr>
              <a:t>   выставляется, если вывод дан минимум по одной задаче + обобщение</a:t>
            </a:r>
          </a:p>
          <a:p>
            <a:pPr algn="just"/>
            <a:r>
              <a:rPr lang="ru-RU" sz="1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1 балл </a:t>
            </a:r>
            <a:r>
              <a:rPr lang="ru-RU" sz="1800" dirty="0" smtClean="0">
                <a:latin typeface="Times New Roman"/>
                <a:ea typeface="Times New Roman"/>
              </a:rPr>
              <a:t>    </a:t>
            </a:r>
            <a:r>
              <a:rPr lang="ru-RU" sz="1800" dirty="0">
                <a:latin typeface="Times New Roman"/>
                <a:ea typeface="Times New Roman"/>
              </a:rPr>
              <a:t>выставляется, если вывод дан минимум по одной задаче </a:t>
            </a:r>
            <a:r>
              <a:rPr lang="ru-RU" sz="1800" dirty="0" smtClean="0">
                <a:latin typeface="Times New Roman"/>
                <a:ea typeface="Times New Roman"/>
              </a:rPr>
              <a:t>или </a:t>
            </a:r>
          </a:p>
          <a:p>
            <a:pPr marL="0" indent="0" algn="just">
              <a:buNone/>
            </a:pPr>
            <a:r>
              <a:rPr lang="ru-RU" sz="1800" dirty="0">
                <a:latin typeface="Times New Roman"/>
                <a:ea typeface="Times New Roman"/>
              </a:rPr>
              <a:t> </a:t>
            </a:r>
            <a:r>
              <a:rPr lang="ru-RU" sz="1800" dirty="0" smtClean="0">
                <a:latin typeface="Times New Roman"/>
                <a:ea typeface="Times New Roman"/>
              </a:rPr>
              <a:t>                     только обобщающий</a:t>
            </a:r>
            <a:endParaRPr lang="ru-RU" sz="1800" dirty="0"/>
          </a:p>
          <a:p>
            <a:pPr algn="just"/>
            <a:r>
              <a:rPr lang="ru-RU" sz="1800" b="1" dirty="0">
                <a:solidFill>
                  <a:srgbClr val="FF0000"/>
                </a:solidFill>
                <a:latin typeface="Times New Roman"/>
                <a:ea typeface="Times New Roman"/>
              </a:rPr>
              <a:t>0 баллов </a:t>
            </a:r>
            <a:r>
              <a:rPr lang="ru-RU" sz="1800" dirty="0">
                <a:latin typeface="Times New Roman"/>
                <a:ea typeface="Times New Roman"/>
              </a:rPr>
              <a:t>– выводы не </a:t>
            </a:r>
            <a:r>
              <a:rPr lang="ru-RU" sz="1800" dirty="0" smtClean="0">
                <a:latin typeface="Times New Roman"/>
                <a:ea typeface="Times New Roman"/>
              </a:rPr>
              <a:t>сделаны, </a:t>
            </a:r>
            <a:r>
              <a:rPr lang="ru-RU" sz="1800" dirty="0">
                <a:latin typeface="Times New Roman"/>
                <a:ea typeface="Times New Roman"/>
              </a:rPr>
              <a:t>либо </a:t>
            </a:r>
            <a:r>
              <a:rPr lang="ru-RU" sz="1800" dirty="0" smtClean="0">
                <a:latin typeface="Times New Roman"/>
                <a:ea typeface="Times New Roman"/>
              </a:rPr>
              <a:t>носят самый общий характер, либо </a:t>
            </a:r>
          </a:p>
          <a:p>
            <a:pPr marL="0" indent="0" algn="just">
              <a:buNone/>
            </a:pPr>
            <a:r>
              <a:rPr lang="ru-RU" sz="1800" dirty="0">
                <a:latin typeface="Times New Roman"/>
                <a:ea typeface="Times New Roman"/>
              </a:rPr>
              <a:t> </a:t>
            </a:r>
            <a:r>
              <a:rPr lang="ru-RU" sz="1800" dirty="0" smtClean="0">
                <a:latin typeface="Times New Roman"/>
                <a:ea typeface="Times New Roman"/>
              </a:rPr>
              <a:t>                       </a:t>
            </a:r>
            <a:r>
              <a:rPr lang="ru-RU" sz="1800" dirty="0" smtClean="0">
                <a:latin typeface="Times New Roman"/>
                <a:ea typeface="Times New Roman"/>
              </a:rPr>
              <a:t>противоречат </a:t>
            </a:r>
            <a:r>
              <a:rPr lang="ru-RU" sz="1800" dirty="0">
                <a:latin typeface="Times New Roman"/>
                <a:ea typeface="Times New Roman"/>
              </a:rPr>
              <a:t>основному тексту.  </a:t>
            </a:r>
            <a:endParaRPr lang="ru-RU" sz="1800" dirty="0"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9800" y="0"/>
            <a:ext cx="4648200" cy="8382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FF00"/>
                </a:solidFill>
              </a:rPr>
              <a:t>Критерии оценки эссе </a:t>
            </a:r>
            <a:r>
              <a:rPr lang="ru-RU" sz="2400" b="1" dirty="0">
                <a:solidFill>
                  <a:schemeClr val="bg1"/>
                </a:solidFill>
              </a:rPr>
              <a:t>заключение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895350"/>
            <a:ext cx="2438398" cy="6096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Заключение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AC4B9A5-53C7-4C57-88D6-B840567D019E}"/>
              </a:ext>
            </a:extLst>
          </p:cNvPr>
          <p:cNvSpPr/>
          <p:nvPr/>
        </p:nvSpPr>
        <p:spPr>
          <a:xfrm>
            <a:off x="3457615" y="901184"/>
            <a:ext cx="2095459" cy="6096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FFFF00"/>
                </a:solidFill>
              </a:rPr>
              <a:t>Вывод по </a:t>
            </a:r>
            <a:br>
              <a:rPr lang="ru-RU" sz="1600" b="1" dirty="0">
                <a:solidFill>
                  <a:srgbClr val="FFFF00"/>
                </a:solidFill>
              </a:rPr>
            </a:br>
            <a:r>
              <a:rPr lang="ru-RU" sz="1600" b="1" dirty="0" smtClean="0">
                <a:solidFill>
                  <a:srgbClr val="FFFF00"/>
                </a:solidFill>
              </a:rPr>
              <a:t>3 </a:t>
            </a:r>
            <a:r>
              <a:rPr lang="ru-RU" sz="1600" b="1" dirty="0">
                <a:solidFill>
                  <a:srgbClr val="FFFF00"/>
                </a:solidFill>
              </a:rPr>
              <a:t>задачам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801C0D4-16A5-47D4-BC4A-CA4239A7BC81}"/>
              </a:ext>
            </a:extLst>
          </p:cNvPr>
          <p:cNvSpPr/>
          <p:nvPr/>
        </p:nvSpPr>
        <p:spPr>
          <a:xfrm>
            <a:off x="6238874" y="908566"/>
            <a:ext cx="2524125" cy="6096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FFFF00"/>
                </a:solidFill>
              </a:rPr>
              <a:t>1 обобщающий вывод по проблеме</a:t>
            </a:r>
          </a:p>
        </p:txBody>
      </p:sp>
      <p:sp>
        <p:nvSpPr>
          <p:cNvPr id="9" name="Равно 8">
            <a:extLst>
              <a:ext uri="{FF2B5EF4-FFF2-40B4-BE49-F238E27FC236}">
                <a16:creationId xmlns:a16="http://schemas.microsoft.com/office/drawing/2014/main" id="{AC538AE8-3F07-48BC-B82A-5957E42C6C46}"/>
              </a:ext>
            </a:extLst>
          </p:cNvPr>
          <p:cNvSpPr/>
          <p:nvPr/>
        </p:nvSpPr>
        <p:spPr>
          <a:xfrm>
            <a:off x="2667000" y="901184"/>
            <a:ext cx="733423" cy="609600"/>
          </a:xfrm>
          <a:prstGeom prst="mathEqua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02A2E4-A0AD-464F-9CE7-B1E189EADDB0}"/>
              </a:ext>
            </a:extLst>
          </p:cNvPr>
          <p:cNvSpPr txBox="1"/>
          <p:nvPr/>
        </p:nvSpPr>
        <p:spPr>
          <a:xfrm>
            <a:off x="3809999" y="1510784"/>
            <a:ext cx="1190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  <a:latin typeface="+mj-lt"/>
              </a:rPr>
              <a:t>2</a:t>
            </a:r>
            <a:r>
              <a:rPr lang="ru-RU" b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+mj-lt"/>
              </a:rPr>
              <a:t>балла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211486-696C-48F2-AC9B-73B041E0DBD4}"/>
              </a:ext>
            </a:extLst>
          </p:cNvPr>
          <p:cNvSpPr txBox="1"/>
          <p:nvPr/>
        </p:nvSpPr>
        <p:spPr>
          <a:xfrm>
            <a:off x="6781800" y="1518166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  <a:latin typeface="+mj-lt"/>
              </a:rPr>
              <a:t>1 балл</a:t>
            </a:r>
          </a:p>
        </p:txBody>
      </p:sp>
      <p:sp>
        <p:nvSpPr>
          <p:cNvPr id="2" name="Знак ''плюс'' 1">
            <a:extLst>
              <a:ext uri="{FF2B5EF4-FFF2-40B4-BE49-F238E27FC236}">
                <a16:creationId xmlns:a16="http://schemas.microsoft.com/office/drawing/2014/main" id="{CD2B9782-E080-4091-950D-731CAF19D02E}"/>
              </a:ext>
            </a:extLst>
          </p:cNvPr>
          <p:cNvSpPr/>
          <p:nvPr/>
        </p:nvSpPr>
        <p:spPr>
          <a:xfrm>
            <a:off x="5553075" y="895350"/>
            <a:ext cx="685799" cy="6096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90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77487" y="1051347"/>
            <a:ext cx="8247073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FF0000"/>
                </a:solidFill>
                <a:latin typeface="Calibri"/>
              </a:rPr>
              <a:t>Описательность </a:t>
            </a:r>
            <a:r>
              <a:rPr lang="ru-RU" sz="2000" b="1" dirty="0" smtClean="0">
                <a:solidFill>
                  <a:srgbClr val="FF0000"/>
                </a:solidFill>
                <a:latin typeface="Calibri"/>
              </a:rPr>
              <a:t> </a:t>
            </a:r>
            <a:r>
              <a:rPr lang="ru-RU" sz="2000" b="1" dirty="0" smtClean="0">
                <a:latin typeface="Calibri"/>
              </a:rPr>
              <a:t>вместо </a:t>
            </a:r>
            <a:r>
              <a:rPr lang="ru-RU" sz="2000" b="1" dirty="0">
                <a:latin typeface="Calibri"/>
              </a:rPr>
              <a:t>аналитики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</a:pPr>
            <a:endParaRPr lang="ru-RU" sz="2000" b="1" dirty="0">
              <a:latin typeface="Calibri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</a:pPr>
            <a:endParaRPr lang="ru-RU" sz="1700" b="1" dirty="0">
              <a:latin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81200" y="0"/>
            <a:ext cx="5181600" cy="762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FF00"/>
                </a:solidFill>
              </a:rPr>
              <a:t>7 «смертных грехов» </a:t>
            </a:r>
            <a:r>
              <a:rPr lang="ru-RU" sz="2800" b="1" dirty="0">
                <a:solidFill>
                  <a:schemeClr val="bg1"/>
                </a:solidFill>
              </a:rPr>
              <a:t>исторического эссе </a:t>
            </a:r>
          </a:p>
        </p:txBody>
      </p:sp>
      <p:sp>
        <p:nvSpPr>
          <p:cNvPr id="4" name="object 5"/>
          <p:cNvSpPr/>
          <p:nvPr/>
        </p:nvSpPr>
        <p:spPr>
          <a:xfrm>
            <a:off x="14765" y="942643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solidFill>
            <a:srgbClr val="9BBA58"/>
          </a:solidFill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object 6"/>
          <p:cNvSpPr/>
          <p:nvPr/>
        </p:nvSpPr>
        <p:spPr>
          <a:xfrm>
            <a:off x="14765" y="942643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ln w="25400">
            <a:solidFill>
              <a:srgbClr val="70883E"/>
            </a:solidFill>
          </a:ln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object 7"/>
          <p:cNvSpPr txBox="1"/>
          <p:nvPr/>
        </p:nvSpPr>
        <p:spPr>
          <a:xfrm>
            <a:off x="263064" y="1043913"/>
            <a:ext cx="222885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</a:pPr>
            <a:r>
              <a:rPr sz="2800" b="1" spc="-5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28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object 10"/>
          <p:cNvSpPr/>
          <p:nvPr/>
        </p:nvSpPr>
        <p:spPr>
          <a:xfrm>
            <a:off x="0" y="1649630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solidFill>
            <a:srgbClr val="4AACC5"/>
          </a:solidFill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object 11"/>
          <p:cNvSpPr/>
          <p:nvPr/>
        </p:nvSpPr>
        <p:spPr>
          <a:xfrm>
            <a:off x="0" y="1649630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ln w="25400">
            <a:solidFill>
              <a:srgbClr val="357C91"/>
            </a:solidFill>
          </a:ln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object 12"/>
          <p:cNvSpPr txBox="1"/>
          <p:nvPr/>
        </p:nvSpPr>
        <p:spPr>
          <a:xfrm>
            <a:off x="248299" y="1751027"/>
            <a:ext cx="223520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</a:pPr>
            <a:r>
              <a:rPr sz="2800" b="1" spc="-5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28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" name="object 15">
            <a:extLst>
              <a:ext uri="{FF2B5EF4-FFF2-40B4-BE49-F238E27FC236}">
                <a16:creationId xmlns:a16="http://schemas.microsoft.com/office/drawing/2014/main" id="{118EA168-50D8-4A6D-B9BA-D5CFC69804FF}"/>
              </a:ext>
            </a:extLst>
          </p:cNvPr>
          <p:cNvSpPr/>
          <p:nvPr/>
        </p:nvSpPr>
        <p:spPr>
          <a:xfrm>
            <a:off x="0" y="2361593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object 16">
            <a:extLst>
              <a:ext uri="{FF2B5EF4-FFF2-40B4-BE49-F238E27FC236}">
                <a16:creationId xmlns:a16="http://schemas.microsoft.com/office/drawing/2014/main" id="{1DC2FF8A-256E-417D-A594-DC30632C9256}"/>
              </a:ext>
            </a:extLst>
          </p:cNvPr>
          <p:cNvSpPr/>
          <p:nvPr/>
        </p:nvSpPr>
        <p:spPr>
          <a:xfrm>
            <a:off x="0" y="2361593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ln w="25400">
            <a:solidFill>
              <a:srgbClr val="8B3836"/>
            </a:solidFill>
          </a:ln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object 17">
            <a:extLst>
              <a:ext uri="{FF2B5EF4-FFF2-40B4-BE49-F238E27FC236}">
                <a16:creationId xmlns:a16="http://schemas.microsoft.com/office/drawing/2014/main" id="{85791319-D23F-4549-9F73-680A04AF45A4}"/>
              </a:ext>
            </a:extLst>
          </p:cNvPr>
          <p:cNvSpPr txBox="1"/>
          <p:nvPr/>
        </p:nvSpPr>
        <p:spPr>
          <a:xfrm>
            <a:off x="248193" y="2462989"/>
            <a:ext cx="222885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</a:pPr>
            <a:r>
              <a:rPr sz="2800" b="1" spc="-5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28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7" name="object 20">
            <a:extLst>
              <a:ext uri="{FF2B5EF4-FFF2-40B4-BE49-F238E27FC236}">
                <a16:creationId xmlns:a16="http://schemas.microsoft.com/office/drawing/2014/main" id="{3593B336-3D70-4990-8A54-288EA0199CC8}"/>
              </a:ext>
            </a:extLst>
          </p:cNvPr>
          <p:cNvSpPr/>
          <p:nvPr/>
        </p:nvSpPr>
        <p:spPr>
          <a:xfrm>
            <a:off x="0" y="3792145"/>
            <a:ext cx="713276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solidFill>
            <a:srgbClr val="8063A1"/>
          </a:solidFill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object 21">
            <a:extLst>
              <a:ext uri="{FF2B5EF4-FFF2-40B4-BE49-F238E27FC236}">
                <a16:creationId xmlns:a16="http://schemas.microsoft.com/office/drawing/2014/main" id="{E27F84B9-2A52-42E2-B08F-6348B53F81E5}"/>
              </a:ext>
            </a:extLst>
          </p:cNvPr>
          <p:cNvSpPr/>
          <p:nvPr/>
        </p:nvSpPr>
        <p:spPr>
          <a:xfrm>
            <a:off x="0" y="3792145"/>
            <a:ext cx="713276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ln w="25400">
            <a:solidFill>
              <a:srgbClr val="5C4676"/>
            </a:solidFill>
          </a:ln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object 22">
            <a:extLst>
              <a:ext uri="{FF2B5EF4-FFF2-40B4-BE49-F238E27FC236}">
                <a16:creationId xmlns:a16="http://schemas.microsoft.com/office/drawing/2014/main" id="{836F06B3-1EA1-4AF5-A6BB-B274F9FBA9AF}"/>
              </a:ext>
            </a:extLst>
          </p:cNvPr>
          <p:cNvSpPr txBox="1"/>
          <p:nvPr/>
        </p:nvSpPr>
        <p:spPr>
          <a:xfrm>
            <a:off x="248300" y="3893922"/>
            <a:ext cx="220776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</a:pPr>
            <a:r>
              <a:rPr sz="2800" b="1" spc="-5" dirty="0">
                <a:solidFill>
                  <a:srgbClr val="FFFFFF"/>
                </a:solidFill>
                <a:latin typeface="Arial"/>
                <a:cs typeface="Arial"/>
              </a:rPr>
              <a:t>5</a:t>
            </a:r>
            <a:endParaRPr sz="28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3" name="object 35">
            <a:extLst>
              <a:ext uri="{FF2B5EF4-FFF2-40B4-BE49-F238E27FC236}">
                <a16:creationId xmlns:a16="http://schemas.microsoft.com/office/drawing/2014/main" id="{B2C8A5FB-BC2C-4926-BF91-24D2473CEAB5}"/>
              </a:ext>
            </a:extLst>
          </p:cNvPr>
          <p:cNvSpPr/>
          <p:nvPr/>
        </p:nvSpPr>
        <p:spPr>
          <a:xfrm>
            <a:off x="0" y="3073556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solidFill>
            <a:srgbClr val="F79546"/>
          </a:solidFill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object 36">
            <a:extLst>
              <a:ext uri="{FF2B5EF4-FFF2-40B4-BE49-F238E27FC236}">
                <a16:creationId xmlns:a16="http://schemas.microsoft.com/office/drawing/2014/main" id="{2CAC5617-E8C2-49EF-BA66-7BDACB69216F}"/>
              </a:ext>
            </a:extLst>
          </p:cNvPr>
          <p:cNvSpPr/>
          <p:nvPr/>
        </p:nvSpPr>
        <p:spPr>
          <a:xfrm>
            <a:off x="0" y="3073556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ln w="25400">
            <a:solidFill>
              <a:srgbClr val="B66C30"/>
            </a:solidFill>
          </a:ln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object 37">
            <a:extLst>
              <a:ext uri="{FF2B5EF4-FFF2-40B4-BE49-F238E27FC236}">
                <a16:creationId xmlns:a16="http://schemas.microsoft.com/office/drawing/2014/main" id="{23FCACF4-6040-4938-AD2A-04BF3E8800A5}"/>
              </a:ext>
            </a:extLst>
          </p:cNvPr>
          <p:cNvSpPr txBox="1"/>
          <p:nvPr/>
        </p:nvSpPr>
        <p:spPr>
          <a:xfrm>
            <a:off x="248193" y="3175333"/>
            <a:ext cx="223520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</a:pPr>
            <a:r>
              <a:rPr sz="2800" b="1" spc="-5" dirty="0">
                <a:solidFill>
                  <a:srgbClr val="FFFFFF"/>
                </a:solidFill>
                <a:latin typeface="Arial"/>
                <a:cs typeface="Arial"/>
              </a:rPr>
              <a:t>4</a:t>
            </a:r>
            <a:endParaRPr sz="28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9" name="object 6">
            <a:extLst>
              <a:ext uri="{FF2B5EF4-FFF2-40B4-BE49-F238E27FC236}">
                <a16:creationId xmlns:a16="http://schemas.microsoft.com/office/drawing/2014/main" id="{D7EFF263-5625-4632-BC16-281CEC5B8040}"/>
              </a:ext>
            </a:extLst>
          </p:cNvPr>
          <p:cNvSpPr/>
          <p:nvPr/>
        </p:nvSpPr>
        <p:spPr>
          <a:xfrm>
            <a:off x="-6814" y="4510717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" name="object 22">
            <a:extLst>
              <a:ext uri="{FF2B5EF4-FFF2-40B4-BE49-F238E27FC236}">
                <a16:creationId xmlns:a16="http://schemas.microsoft.com/office/drawing/2014/main" id="{B576736E-72AD-4988-809B-3FE57530D195}"/>
              </a:ext>
            </a:extLst>
          </p:cNvPr>
          <p:cNvSpPr txBox="1"/>
          <p:nvPr/>
        </p:nvSpPr>
        <p:spPr>
          <a:xfrm>
            <a:off x="244533" y="4616761"/>
            <a:ext cx="220776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</a:pPr>
            <a:r>
              <a:rPr lang="ru-RU" sz="2800" b="1" spc="-5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  <a:endParaRPr sz="28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2" name="object 6">
            <a:extLst>
              <a:ext uri="{FF2B5EF4-FFF2-40B4-BE49-F238E27FC236}">
                <a16:creationId xmlns:a16="http://schemas.microsoft.com/office/drawing/2014/main" id="{36907151-08F1-4462-981C-0ADEB564D09E}"/>
              </a:ext>
            </a:extLst>
          </p:cNvPr>
          <p:cNvSpPr/>
          <p:nvPr/>
        </p:nvSpPr>
        <p:spPr>
          <a:xfrm>
            <a:off x="0" y="5222680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object 22">
            <a:extLst>
              <a:ext uri="{FF2B5EF4-FFF2-40B4-BE49-F238E27FC236}">
                <a16:creationId xmlns:a16="http://schemas.microsoft.com/office/drawing/2014/main" id="{6D3367D2-28E5-4B70-8EBA-C938320CB9E1}"/>
              </a:ext>
            </a:extLst>
          </p:cNvPr>
          <p:cNvSpPr txBox="1"/>
          <p:nvPr/>
        </p:nvSpPr>
        <p:spPr>
          <a:xfrm>
            <a:off x="251347" y="5328724"/>
            <a:ext cx="220776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</a:pPr>
            <a:r>
              <a:rPr lang="ru-RU" sz="2800" b="1" spc="-5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  <a:endParaRPr sz="28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06FF0C6-C605-41DA-A5C8-CF27BF07D6AD}"/>
              </a:ext>
            </a:extLst>
          </p:cNvPr>
          <p:cNvSpPr txBox="1"/>
          <p:nvPr/>
        </p:nvSpPr>
        <p:spPr>
          <a:xfrm>
            <a:off x="832209" y="4485165"/>
            <a:ext cx="833355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Употребление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излишних обобщений: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«все», «всегда», «никогда», «никто», «никогда»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670238D-392C-47BB-87FF-AD4CF3961337}"/>
              </a:ext>
            </a:extLst>
          </p:cNvPr>
          <p:cNvSpPr txBox="1"/>
          <p:nvPr/>
        </p:nvSpPr>
        <p:spPr>
          <a:xfrm>
            <a:off x="788970" y="3069636"/>
            <a:ext cx="833355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«Ритуальная» историография,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т.е. приведение точек зрения просто чтобы они только были, а не в подтверждение своей позиции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7EDCE53-E191-450C-BD06-C519FC7F165A}"/>
              </a:ext>
            </a:extLst>
          </p:cNvPr>
          <p:cNvSpPr txBox="1"/>
          <p:nvPr/>
        </p:nvSpPr>
        <p:spPr>
          <a:xfrm>
            <a:off x="794930" y="1743332"/>
            <a:ext cx="682506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Невнятное объяснение заинтересованности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 выборе темы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C626B3C-DD1E-4D51-8381-B2052C26FB9D}"/>
              </a:ext>
            </a:extLst>
          </p:cNvPr>
          <p:cNvSpPr txBox="1"/>
          <p:nvPr/>
        </p:nvSpPr>
        <p:spPr>
          <a:xfrm>
            <a:off x="781943" y="2463517"/>
            <a:ext cx="800699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Задачи вне привязки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к высказыванию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A52B687-DFCE-4AF9-ACD6-C70CED640190}"/>
              </a:ext>
            </a:extLst>
          </p:cNvPr>
          <p:cNvSpPr txBox="1"/>
          <p:nvPr/>
        </p:nvSpPr>
        <p:spPr>
          <a:xfrm>
            <a:off x="832209" y="5328724"/>
            <a:ext cx="66240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Выводы «как вообще»,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 не по задачам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8132AF9-3F18-42CB-BEC6-EE45B16DD27E}"/>
              </a:ext>
            </a:extLst>
          </p:cNvPr>
          <p:cNvSpPr txBox="1"/>
          <p:nvPr/>
        </p:nvSpPr>
        <p:spPr>
          <a:xfrm>
            <a:off x="788970" y="3879046"/>
            <a:ext cx="82470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Отсутствие аргументации в основной части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тезис-доказательство-вывод</a:t>
            </a:r>
          </a:p>
        </p:txBody>
      </p:sp>
    </p:spTree>
    <p:extLst>
      <p:ext uri="{BB962C8B-B14F-4D97-AF65-F5344CB8AC3E}">
        <p14:creationId xmlns:p14="http://schemas.microsoft.com/office/powerpoint/2010/main" val="252321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историческое эссе талызи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9100"/>
            <a:ext cx="3771575" cy="565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81200" y="0"/>
            <a:ext cx="5181600" cy="762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FF00"/>
                </a:solidFill>
              </a:rPr>
              <a:t>Как подготовиться к историческому эссе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00560" y="1098145"/>
            <a:ext cx="46806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Выберите период отечественной истории, который вам наиболее интересен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606497" y="1776249"/>
            <a:ext cx="46747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Прочитайте базовую дополнительную литературу (С.М. Соловьев, В.О. Ключевский, например) и сделайте из неё выписки для себя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664227" y="2762869"/>
            <a:ext cx="44747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Посмотрите базовые источники по теме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619064" y="3376565"/>
            <a:ext cx="4547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Внимательно ознакомьтесь с критериями оценивания эссе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619833" y="4096519"/>
            <a:ext cx="4547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Выберите из готового набора текстов эссе самое простое и проверьте его</a:t>
            </a:r>
          </a:p>
        </p:txBody>
      </p:sp>
      <p:sp>
        <p:nvSpPr>
          <p:cNvPr id="41" name="object 5"/>
          <p:cNvSpPr/>
          <p:nvPr/>
        </p:nvSpPr>
        <p:spPr>
          <a:xfrm>
            <a:off x="3851910" y="1112146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solidFill>
            <a:srgbClr val="9BBA58"/>
          </a:solidFill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" name="object 6"/>
          <p:cNvSpPr/>
          <p:nvPr/>
        </p:nvSpPr>
        <p:spPr>
          <a:xfrm>
            <a:off x="3851910" y="1112146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ln w="25400">
            <a:solidFill>
              <a:srgbClr val="70883E"/>
            </a:solidFill>
          </a:ln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43" name="object 7"/>
          <p:cNvSpPr txBox="1"/>
          <p:nvPr/>
        </p:nvSpPr>
        <p:spPr>
          <a:xfrm>
            <a:off x="4100209" y="1213416"/>
            <a:ext cx="222885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</a:pPr>
            <a:r>
              <a:rPr sz="2800" b="1" spc="-5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28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4" name="object 10"/>
          <p:cNvSpPr/>
          <p:nvPr/>
        </p:nvSpPr>
        <p:spPr>
          <a:xfrm>
            <a:off x="3851910" y="1845317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solidFill>
            <a:srgbClr val="4AACC5"/>
          </a:solidFill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45" name="object 11"/>
          <p:cNvSpPr/>
          <p:nvPr/>
        </p:nvSpPr>
        <p:spPr>
          <a:xfrm>
            <a:off x="3851910" y="1845317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ln w="25400">
            <a:solidFill>
              <a:srgbClr val="357C91"/>
            </a:solidFill>
          </a:ln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46" name="object 12"/>
          <p:cNvSpPr txBox="1"/>
          <p:nvPr/>
        </p:nvSpPr>
        <p:spPr>
          <a:xfrm>
            <a:off x="4100209" y="1946714"/>
            <a:ext cx="223520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</a:pPr>
            <a:r>
              <a:rPr sz="2800" b="1" spc="-5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28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7" name="object 15"/>
          <p:cNvSpPr/>
          <p:nvPr/>
        </p:nvSpPr>
        <p:spPr>
          <a:xfrm>
            <a:off x="3849272" y="2585473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48" name="object 16"/>
          <p:cNvSpPr/>
          <p:nvPr/>
        </p:nvSpPr>
        <p:spPr>
          <a:xfrm>
            <a:off x="3849272" y="2585473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ln w="25400">
            <a:solidFill>
              <a:srgbClr val="8B3836"/>
            </a:solidFill>
          </a:ln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" name="object 17"/>
          <p:cNvSpPr txBox="1"/>
          <p:nvPr/>
        </p:nvSpPr>
        <p:spPr>
          <a:xfrm>
            <a:off x="4097465" y="2686869"/>
            <a:ext cx="222885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</a:pPr>
            <a:r>
              <a:rPr sz="2800" b="1" spc="-5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28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0" name="object 20"/>
          <p:cNvSpPr/>
          <p:nvPr/>
        </p:nvSpPr>
        <p:spPr>
          <a:xfrm>
            <a:off x="3851910" y="4077596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solidFill>
            <a:srgbClr val="8063A1"/>
          </a:solidFill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51" name="object 21"/>
          <p:cNvSpPr/>
          <p:nvPr/>
        </p:nvSpPr>
        <p:spPr>
          <a:xfrm>
            <a:off x="3851910" y="4077596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ln w="25400">
            <a:solidFill>
              <a:srgbClr val="5C4676"/>
            </a:solidFill>
          </a:ln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52" name="object 22"/>
          <p:cNvSpPr txBox="1"/>
          <p:nvPr/>
        </p:nvSpPr>
        <p:spPr>
          <a:xfrm>
            <a:off x="4100209" y="4179373"/>
            <a:ext cx="222885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</a:pPr>
            <a:r>
              <a:rPr sz="2800" b="1" spc="-5" dirty="0">
                <a:solidFill>
                  <a:srgbClr val="FFFFFF"/>
                </a:solidFill>
                <a:latin typeface="Arial"/>
                <a:cs typeface="Arial"/>
              </a:rPr>
              <a:t>5</a:t>
            </a:r>
            <a:endParaRPr sz="28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3" name="object 25"/>
          <p:cNvSpPr/>
          <p:nvPr/>
        </p:nvSpPr>
        <p:spPr>
          <a:xfrm>
            <a:off x="3838251" y="4817625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54" name="object 26"/>
          <p:cNvSpPr/>
          <p:nvPr/>
        </p:nvSpPr>
        <p:spPr>
          <a:xfrm>
            <a:off x="3838251" y="4817625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55" name="object 27"/>
          <p:cNvSpPr txBox="1"/>
          <p:nvPr/>
        </p:nvSpPr>
        <p:spPr>
          <a:xfrm>
            <a:off x="4086493" y="4919784"/>
            <a:ext cx="223520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</a:pPr>
            <a:r>
              <a:rPr sz="2800" b="1" spc="-5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  <a:endParaRPr sz="28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6" name="object 30"/>
          <p:cNvSpPr/>
          <p:nvPr/>
        </p:nvSpPr>
        <p:spPr>
          <a:xfrm>
            <a:off x="3838251" y="5568931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solidFill>
            <a:srgbClr val="8063A1"/>
          </a:solidFill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57" name="object 31"/>
          <p:cNvSpPr/>
          <p:nvPr/>
        </p:nvSpPr>
        <p:spPr>
          <a:xfrm>
            <a:off x="3838251" y="5568931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ln w="25400">
            <a:solidFill>
              <a:srgbClr val="5C4676"/>
            </a:solidFill>
          </a:ln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58" name="object 32"/>
          <p:cNvSpPr txBox="1"/>
          <p:nvPr/>
        </p:nvSpPr>
        <p:spPr>
          <a:xfrm>
            <a:off x="4086493" y="5671116"/>
            <a:ext cx="222885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</a:pPr>
            <a:r>
              <a:rPr sz="2800" b="1" spc="-5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  <a:endParaRPr sz="28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9" name="object 35"/>
          <p:cNvSpPr/>
          <p:nvPr/>
        </p:nvSpPr>
        <p:spPr>
          <a:xfrm>
            <a:off x="3849272" y="3336678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solidFill>
            <a:srgbClr val="F79546"/>
          </a:solidFill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60" name="object 36"/>
          <p:cNvSpPr/>
          <p:nvPr/>
        </p:nvSpPr>
        <p:spPr>
          <a:xfrm>
            <a:off x="3849272" y="3336678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ln w="25400">
            <a:solidFill>
              <a:srgbClr val="B66C30"/>
            </a:solidFill>
          </a:ln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61" name="object 37"/>
          <p:cNvSpPr txBox="1"/>
          <p:nvPr/>
        </p:nvSpPr>
        <p:spPr>
          <a:xfrm>
            <a:off x="4097465" y="3438455"/>
            <a:ext cx="223520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</a:pPr>
            <a:r>
              <a:rPr sz="2800" b="1" spc="-5" dirty="0">
                <a:solidFill>
                  <a:srgbClr val="FFFFFF"/>
                </a:solidFill>
                <a:latin typeface="Arial"/>
                <a:cs typeface="Arial"/>
              </a:rPr>
              <a:t>4</a:t>
            </a:r>
            <a:endParaRPr sz="28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619064" y="4783387"/>
            <a:ext cx="4547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Напишите собственный текст на данную тему используя всю имеющуюся у вас информацию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619064" y="5568931"/>
            <a:ext cx="45476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По прошествии пары дней перечитайте свою работу так, если бы она была чужая и опять-таки найдите и исправьте все недочеты</a:t>
            </a:r>
          </a:p>
        </p:txBody>
      </p:sp>
    </p:spTree>
    <p:extLst>
      <p:ext uri="{BB962C8B-B14F-4D97-AF65-F5344CB8AC3E}">
        <p14:creationId xmlns:p14="http://schemas.microsoft.com/office/powerpoint/2010/main" val="104667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Содержимое 6"/>
          <p:cNvSpPr>
            <a:spLocks noGrp="1"/>
          </p:cNvSpPr>
          <p:nvPr>
            <p:ph idx="1"/>
          </p:nvPr>
        </p:nvSpPr>
        <p:spPr>
          <a:xfrm>
            <a:off x="304800" y="1447799"/>
            <a:ext cx="8534400" cy="2133601"/>
          </a:xfrm>
        </p:spPr>
        <p:txBody>
          <a:bodyPr>
            <a:normAutofit fontScale="32500" lnSpcReduction="20000"/>
          </a:bodyPr>
          <a:lstStyle/>
          <a:p>
            <a:pPr marL="0" indent="0" algn="just">
              <a:buNone/>
            </a:pPr>
            <a:r>
              <a:rPr lang="ru-RU" sz="5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Эссе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произведение </a:t>
            </a:r>
            <a:r>
              <a:rPr lang="ru-RU" sz="5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небольшого объема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5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свободной композиции,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выражающее </a:t>
            </a:r>
            <a:r>
              <a:rPr lang="ru-RU" sz="5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впечатления и соображения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конкретному поводу или 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вопросу,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заведомо </a:t>
            </a:r>
            <a:r>
              <a:rPr lang="ru-RU" sz="55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претендующее на исчерпывающую трактовку</a:t>
            </a:r>
            <a:r>
              <a:rPr lang="ru-RU" sz="5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55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Эссе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5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пересказ учебника, </a:t>
            </a:r>
            <a:r>
              <a:rPr lang="ru-RU" sz="5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пересказ всего, что вы знаете по теме</a:t>
            </a:r>
          </a:p>
          <a:p>
            <a:pPr marL="0" indent="0" algn="just">
              <a:buNone/>
            </a:pP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Олимпиадное эссе в корне отличается от экзаменационного!</a:t>
            </a:r>
          </a:p>
          <a:p>
            <a:pPr marL="0" indent="0" algn="just">
              <a:buNone/>
            </a:pPr>
            <a:endParaRPr lang="ru-RU" sz="1800" dirty="0"/>
          </a:p>
          <a:p>
            <a:pPr marL="0" indent="0" algn="just">
              <a:buNone/>
            </a:pPr>
            <a:r>
              <a:rPr lang="ru-RU" sz="1800" dirty="0"/>
              <a:t>. 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09800" y="304800"/>
            <a:ext cx="4648200" cy="114299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FF00"/>
                </a:solidFill>
              </a:rPr>
              <a:t>Что такое </a:t>
            </a:r>
            <a:br>
              <a:rPr lang="ru-RU" sz="2800" b="1" dirty="0">
                <a:solidFill>
                  <a:srgbClr val="FFFF00"/>
                </a:solidFill>
              </a:rPr>
            </a:br>
            <a:r>
              <a:rPr lang="ru-RU" sz="2800" b="1" dirty="0">
                <a:solidFill>
                  <a:srgbClr val="FFFF00"/>
                </a:solidFill>
              </a:rPr>
              <a:t>историческое эссе?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0973191"/>
              </p:ext>
            </p:extLst>
          </p:nvPr>
        </p:nvGraphicFramePr>
        <p:xfrm>
          <a:off x="483023" y="3581400"/>
          <a:ext cx="8101754" cy="2389289"/>
        </p:xfrm>
        <a:graphic>
          <a:graphicData uri="http://schemas.openxmlformats.org/drawingml/2006/table">
            <a:tbl>
              <a:tblPr/>
              <a:tblGrid>
                <a:gridCol w="27526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49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15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effectLst/>
                          <a:latin typeface="Times New Roman"/>
                          <a:ea typeface="Times New Roman"/>
                        </a:rPr>
                        <a:t>особенности объема</a:t>
                      </a:r>
                      <a:endParaRPr lang="ru-RU" sz="32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i="0" dirty="0" smtClean="0">
                          <a:effectLst/>
                          <a:latin typeface="Times New Roman"/>
                          <a:ea typeface="Times New Roman"/>
                        </a:rPr>
                        <a:t>Эссе – как правило, это небольшая работа</a:t>
                      </a:r>
                      <a:endParaRPr lang="ru-RU" sz="3200" b="1" i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15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0">
                          <a:effectLst/>
                          <a:latin typeface="Times New Roman"/>
                          <a:ea typeface="Times New Roman"/>
                        </a:rPr>
                        <a:t>индивидуальность работы</a:t>
                      </a:r>
                      <a:endParaRPr lang="ru-RU" sz="3200" b="1" i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effectLst/>
                          <a:latin typeface="Times New Roman"/>
                          <a:ea typeface="Times New Roman"/>
                        </a:rPr>
                        <a:t>субъективные, личные впечатления и соображения на заданную тему</a:t>
                      </a:r>
                      <a:endParaRPr lang="ru-RU" sz="32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15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0">
                          <a:effectLst/>
                          <a:latin typeface="Times New Roman"/>
                          <a:ea typeface="Times New Roman"/>
                        </a:rPr>
                        <a:t>особенности стиля</a:t>
                      </a:r>
                      <a:endParaRPr lang="ru-RU" sz="3200" b="1" i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effectLst/>
                          <a:latin typeface="Times New Roman"/>
                          <a:ea typeface="Times New Roman"/>
                        </a:rPr>
                        <a:t>образность, </a:t>
                      </a:r>
                      <a:r>
                        <a:rPr lang="ru-RU" sz="1800" b="1" i="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b="1" i="0" dirty="0">
                          <a:effectLst/>
                          <a:latin typeface="Times New Roman"/>
                          <a:ea typeface="Times New Roman"/>
                        </a:rPr>
                        <a:t>разговорные интонации и лексика</a:t>
                      </a:r>
                      <a:endParaRPr lang="ru-RU" sz="32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75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effectLst/>
                          <a:latin typeface="Times New Roman"/>
                          <a:ea typeface="Times New Roman"/>
                        </a:rPr>
                        <a:t>особенности композиции</a:t>
                      </a:r>
                      <a:endParaRPr lang="ru-RU" sz="32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композиция классическая</a:t>
                      </a:r>
                      <a:r>
                        <a:rPr lang="ru-RU" sz="1800" b="1" i="0" baseline="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b="1" i="0" baseline="0" dirty="0">
                          <a:effectLst/>
                          <a:latin typeface="Times New Roman"/>
                          <a:ea typeface="Times New Roman"/>
                        </a:rPr>
                        <a:t>– введение, основная часть, заключение.</a:t>
                      </a:r>
                      <a:endParaRPr lang="ru-RU" sz="3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904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Содержимое 6"/>
          <p:cNvSpPr>
            <a:spLocks noGrp="1"/>
          </p:cNvSpPr>
          <p:nvPr>
            <p:ph idx="1"/>
          </p:nvPr>
        </p:nvSpPr>
        <p:spPr>
          <a:xfrm>
            <a:off x="228600" y="838200"/>
            <a:ext cx="8686800" cy="5638800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1800" b="1" dirty="0">
                <a:solidFill>
                  <a:srgbClr val="FF0000"/>
                </a:solidFill>
              </a:rPr>
              <a:t>З</a:t>
            </a:r>
            <a:r>
              <a:rPr lang="ru-RU" sz="1800" b="1" dirty="0" smtClean="0">
                <a:solidFill>
                  <a:srgbClr val="FF0000"/>
                </a:solidFill>
              </a:rPr>
              <a:t>адача </a:t>
            </a:r>
            <a:r>
              <a:rPr lang="ru-RU" sz="1800" dirty="0"/>
              <a:t>– поработать с </a:t>
            </a:r>
            <a:r>
              <a:rPr lang="ru-RU" sz="1800" dirty="0" smtClean="0"/>
              <a:t>высказыванием </a:t>
            </a:r>
            <a:r>
              <a:rPr lang="ru-RU" sz="1800" dirty="0"/>
              <a:t>историков и современников о событиях и деятелях отечественной истории.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800" dirty="0" smtClean="0">
                <a:solidFill>
                  <a:srgbClr val="7030A0"/>
                </a:solidFill>
              </a:rPr>
              <a:t>Нужно выбрать</a:t>
            </a:r>
            <a:r>
              <a:rPr lang="ru-RU" sz="1800" dirty="0" smtClean="0">
                <a:solidFill>
                  <a:srgbClr val="7030A0"/>
                </a:solidFill>
              </a:rPr>
              <a:t> </a:t>
            </a:r>
            <a:r>
              <a:rPr lang="ru-RU" sz="1800" dirty="0">
                <a:solidFill>
                  <a:srgbClr val="7030A0"/>
                </a:solidFill>
              </a:rPr>
              <a:t>из них одно</a:t>
            </a:r>
            <a:r>
              <a:rPr lang="ru-RU" sz="1800" dirty="0"/>
              <a:t>, </a:t>
            </a:r>
            <a:r>
              <a:rPr lang="ru-RU" sz="1800" dirty="0" smtClean="0"/>
              <a:t>которое </a:t>
            </a:r>
            <a:r>
              <a:rPr lang="ru-RU" sz="1800" dirty="0"/>
              <a:t>станет темой </a:t>
            </a:r>
            <a:r>
              <a:rPr lang="ru-RU" sz="1800" dirty="0" smtClean="0"/>
              <a:t> </a:t>
            </a:r>
            <a:r>
              <a:rPr lang="ru-RU" sz="1800" dirty="0"/>
              <a:t>сочинения-эссе. Главное – </a:t>
            </a:r>
            <a:r>
              <a:rPr lang="ru-RU" sz="1800" b="1" dirty="0">
                <a:solidFill>
                  <a:srgbClr val="FF0000"/>
                </a:solidFill>
              </a:rPr>
              <a:t>сформулировать собственное отношение</a:t>
            </a:r>
            <a:r>
              <a:rPr lang="ru-RU" sz="1800" dirty="0"/>
              <a:t> к данному утверждению </a:t>
            </a:r>
            <a:br>
              <a:rPr lang="ru-RU" sz="1800" dirty="0"/>
            </a:br>
            <a:r>
              <a:rPr lang="ru-RU" sz="1800" b="1" dirty="0">
                <a:solidFill>
                  <a:srgbClr val="FF0000"/>
                </a:solidFill>
              </a:rPr>
              <a:t>и обосновать его </a:t>
            </a:r>
            <a:r>
              <a:rPr lang="ru-RU" sz="1800" dirty="0"/>
              <a:t>наиболее </a:t>
            </a:r>
            <a:r>
              <a:rPr lang="ru-RU" sz="1800" dirty="0" smtClean="0"/>
              <a:t>существенными аргументами</a:t>
            </a:r>
            <a:endParaRPr lang="ru-RU" sz="1800" dirty="0"/>
          </a:p>
          <a:p>
            <a:pPr marL="0" indent="0" algn="just">
              <a:buNone/>
            </a:pPr>
            <a:r>
              <a:rPr lang="ru-RU" sz="1800" b="1" dirty="0">
                <a:solidFill>
                  <a:srgbClr val="7030A0"/>
                </a:solidFill>
              </a:rPr>
              <a:t>При выборе темы </a:t>
            </a:r>
            <a:r>
              <a:rPr lang="ru-RU" sz="1800" b="1" dirty="0" smtClean="0">
                <a:solidFill>
                  <a:srgbClr val="7030A0"/>
                </a:solidFill>
              </a:rPr>
              <a:t>необходимо исходить </a:t>
            </a:r>
            <a:r>
              <a:rPr lang="ru-RU" sz="1800" b="1" dirty="0">
                <a:solidFill>
                  <a:srgbClr val="7030A0"/>
                </a:solidFill>
              </a:rPr>
              <a:t>из того, </a:t>
            </a:r>
            <a:r>
              <a:rPr lang="ru-RU" sz="1800" b="1" dirty="0" smtClean="0">
                <a:solidFill>
                  <a:srgbClr val="7030A0"/>
                </a:solidFill>
              </a:rPr>
              <a:t>что:</a:t>
            </a:r>
            <a:endParaRPr lang="ru-RU" sz="1800" b="1" dirty="0">
              <a:solidFill>
                <a:srgbClr val="7030A0"/>
              </a:solidFill>
            </a:endParaRPr>
          </a:p>
          <a:p>
            <a:pPr algn="just">
              <a:buFont typeface="+mj-lt"/>
              <a:buAutoNum type="arabicPeriod"/>
            </a:pPr>
            <a:r>
              <a:rPr lang="ru-RU" sz="1800" dirty="0" smtClean="0"/>
              <a:t>Понятен</a:t>
            </a:r>
            <a:r>
              <a:rPr lang="ru-RU" sz="1800" dirty="0" smtClean="0"/>
              <a:t> </a:t>
            </a:r>
            <a:r>
              <a:rPr lang="ru-RU" sz="1800" u="sng" dirty="0">
                <a:solidFill>
                  <a:srgbClr val="FF0000"/>
                </a:solidFill>
              </a:rPr>
              <a:t>смысл высказывания</a:t>
            </a:r>
            <a:r>
              <a:rPr lang="ru-RU" sz="1800" dirty="0">
                <a:solidFill>
                  <a:srgbClr val="FF0000"/>
                </a:solidFill>
              </a:rPr>
              <a:t> </a:t>
            </a:r>
            <a:r>
              <a:rPr lang="ru-RU" sz="1800" dirty="0"/>
              <a:t>(не обязательно полностью или даже частично быть согласным с автором, но необходимо понимать, что именно он утверждает).</a:t>
            </a:r>
          </a:p>
          <a:p>
            <a:pPr algn="just">
              <a:buFont typeface="+mj-lt"/>
              <a:buAutoNum type="arabicPeriod"/>
            </a:pPr>
            <a:r>
              <a:rPr lang="ru-RU" sz="1800" dirty="0"/>
              <a:t>Можете выразить </a:t>
            </a:r>
            <a:r>
              <a:rPr lang="ru-RU" sz="1800" u="sng" dirty="0">
                <a:solidFill>
                  <a:srgbClr val="FF0000"/>
                </a:solidFill>
              </a:rPr>
              <a:t>свое отношение к высказыванию</a:t>
            </a:r>
            <a:r>
              <a:rPr lang="ru-RU" sz="1800" dirty="0">
                <a:solidFill>
                  <a:srgbClr val="FF0000"/>
                </a:solidFill>
              </a:rPr>
              <a:t> </a:t>
            </a:r>
            <a:r>
              <a:rPr lang="ru-RU" sz="1800" dirty="0"/>
              <a:t>(аргументировано согласиться с автором либо полностью или частично опровергнуть его высказывание).</a:t>
            </a:r>
          </a:p>
          <a:p>
            <a:pPr algn="just">
              <a:buFont typeface="+mj-lt"/>
              <a:buAutoNum type="arabicPeriod"/>
            </a:pPr>
            <a:r>
              <a:rPr lang="ru-RU" sz="1800" dirty="0"/>
              <a:t>Располагаете </a:t>
            </a:r>
            <a:r>
              <a:rPr lang="ru-RU" sz="1800" u="sng" dirty="0">
                <a:solidFill>
                  <a:srgbClr val="FF0000"/>
                </a:solidFill>
              </a:rPr>
              <a:t>конкретными знаниями </a:t>
            </a:r>
            <a:r>
              <a:rPr lang="ru-RU" sz="1800" dirty="0"/>
              <a:t>(факты, статистические данные, примеры, в том числе из историографии) по данной теме.</a:t>
            </a:r>
          </a:p>
          <a:p>
            <a:pPr algn="just">
              <a:buFont typeface="+mj-lt"/>
              <a:buAutoNum type="arabicPeriod"/>
            </a:pPr>
            <a:r>
              <a:rPr lang="ru-RU" sz="1800" dirty="0"/>
              <a:t>Владеете </a:t>
            </a:r>
            <a:r>
              <a:rPr lang="ru-RU" sz="1800" u="sng" dirty="0">
                <a:solidFill>
                  <a:srgbClr val="FF0000"/>
                </a:solidFill>
              </a:rPr>
              <a:t>терминами</a:t>
            </a:r>
            <a:r>
              <a:rPr lang="ru-RU" sz="1800" dirty="0"/>
              <a:t>, необходимыми для грамотного изложения своей точки зрения.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09800" y="152400"/>
            <a:ext cx="4648200" cy="6858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FF00"/>
                </a:solidFill>
              </a:rPr>
              <a:t>Историческое эссе</a:t>
            </a:r>
          </a:p>
        </p:txBody>
      </p:sp>
    </p:spTree>
    <p:extLst>
      <p:ext uri="{BB962C8B-B14F-4D97-AF65-F5344CB8AC3E}">
        <p14:creationId xmlns:p14="http://schemas.microsoft.com/office/powerpoint/2010/main" val="309689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34142" y="1243557"/>
            <a:ext cx="834771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Calibri"/>
              </a:rPr>
              <a:t>Шаг первый. Внимательно </a:t>
            </a:r>
            <a:r>
              <a:rPr lang="ru-RU" b="1" dirty="0">
                <a:solidFill>
                  <a:prstClr val="black"/>
                </a:solidFill>
                <a:latin typeface="Calibri"/>
              </a:rPr>
              <a:t>знакомимся с высказыванием</a:t>
            </a:r>
            <a:r>
              <a:rPr lang="ru-RU" dirty="0">
                <a:solidFill>
                  <a:prstClr val="black"/>
                </a:solidFill>
                <a:latin typeface="Calibri"/>
              </a:rPr>
              <a:t> и пытаемся понять авторскую позицию. </a:t>
            </a:r>
            <a:r>
              <a:rPr lang="ru-RU" b="1" dirty="0">
                <a:solidFill>
                  <a:srgbClr val="FF0000"/>
                </a:solidFill>
                <a:latin typeface="Calibri"/>
              </a:rPr>
              <a:t>Что именно утверждает автор высказывания?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</a:pPr>
            <a:endParaRPr lang="ru-RU" b="1" dirty="0">
              <a:solidFill>
                <a:srgbClr val="002060"/>
              </a:solidFill>
              <a:latin typeface="Calibri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Calibri"/>
              </a:rPr>
              <a:t>Шаг второй. Исходя из смысла высказывания определяем </a:t>
            </a:r>
            <a:r>
              <a:rPr lang="ru-RU" b="1" dirty="0">
                <a:solidFill>
                  <a:schemeClr val="bg1"/>
                </a:solidFill>
                <a:latin typeface="Calibri"/>
              </a:rPr>
              <a:t>3</a:t>
            </a:r>
            <a:r>
              <a:rPr lang="ru-RU" b="1" dirty="0" smtClean="0">
                <a:solidFill>
                  <a:schemeClr val="bg1"/>
                </a:solidFill>
                <a:latin typeface="Calibri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Calibri"/>
              </a:rPr>
              <a:t>задачи в эссе</a:t>
            </a:r>
            <a:r>
              <a:rPr lang="ru-RU" dirty="0">
                <a:solidFill>
                  <a:schemeClr val="bg1"/>
                </a:solidFill>
                <a:latin typeface="Calibri"/>
              </a:rPr>
              <a:t>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Calibri"/>
              </a:rPr>
              <a:t>Задачи – это вопросы, рассмотрение которых позволит </a:t>
            </a:r>
            <a:r>
              <a:rPr lang="ru-RU" dirty="0" smtClean="0">
                <a:solidFill>
                  <a:schemeClr val="bg1"/>
                </a:solidFill>
                <a:latin typeface="Calibri"/>
              </a:rPr>
              <a:t> </a:t>
            </a:r>
            <a:r>
              <a:rPr lang="ru-RU" dirty="0">
                <a:solidFill>
                  <a:schemeClr val="bg1"/>
                </a:solidFill>
                <a:latin typeface="Calibri"/>
              </a:rPr>
              <a:t>определиться с личной позицией</a:t>
            </a:r>
            <a:r>
              <a:rPr lang="ru-RU" sz="1700" dirty="0">
                <a:solidFill>
                  <a:schemeClr val="bg1"/>
                </a:solidFill>
                <a:latin typeface="Calibri"/>
              </a:rPr>
              <a:t>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5949" y="228600"/>
            <a:ext cx="7515051" cy="75900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FF00"/>
                </a:solidFill>
              </a:rPr>
              <a:t>Как написать историческое эссе </a:t>
            </a:r>
          </a:p>
        </p:txBody>
      </p:sp>
      <p:sp>
        <p:nvSpPr>
          <p:cNvPr id="4" name="object 5"/>
          <p:cNvSpPr/>
          <p:nvPr/>
        </p:nvSpPr>
        <p:spPr>
          <a:xfrm>
            <a:off x="14765" y="1189703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solidFill>
            <a:srgbClr val="9BBA58"/>
          </a:solidFill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object 6"/>
          <p:cNvSpPr/>
          <p:nvPr/>
        </p:nvSpPr>
        <p:spPr>
          <a:xfrm>
            <a:off x="14765" y="1189703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ln w="25400">
            <a:solidFill>
              <a:srgbClr val="70883E"/>
            </a:solidFill>
          </a:ln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object 7"/>
          <p:cNvSpPr txBox="1"/>
          <p:nvPr/>
        </p:nvSpPr>
        <p:spPr>
          <a:xfrm>
            <a:off x="263064" y="1290973"/>
            <a:ext cx="222885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</a:pPr>
            <a:r>
              <a:rPr sz="2800" b="1" spc="-5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28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object 10"/>
          <p:cNvSpPr/>
          <p:nvPr/>
        </p:nvSpPr>
        <p:spPr>
          <a:xfrm>
            <a:off x="-4176" y="2083363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solidFill>
            <a:srgbClr val="4AACC5"/>
          </a:solidFill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object 11"/>
          <p:cNvSpPr/>
          <p:nvPr/>
        </p:nvSpPr>
        <p:spPr>
          <a:xfrm>
            <a:off x="-4176" y="2083363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ln w="25400">
            <a:solidFill>
              <a:srgbClr val="357C91"/>
            </a:solidFill>
          </a:ln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object 12"/>
          <p:cNvSpPr txBox="1"/>
          <p:nvPr/>
        </p:nvSpPr>
        <p:spPr>
          <a:xfrm>
            <a:off x="244123" y="2184760"/>
            <a:ext cx="223520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</a:pPr>
            <a:r>
              <a:rPr sz="2800" b="1" spc="-5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28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1" name="object 15"/>
          <p:cNvSpPr/>
          <p:nvPr/>
        </p:nvSpPr>
        <p:spPr>
          <a:xfrm>
            <a:off x="15175" y="2981913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object 16"/>
          <p:cNvSpPr/>
          <p:nvPr/>
        </p:nvSpPr>
        <p:spPr>
          <a:xfrm>
            <a:off x="15175" y="2981913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ln w="25400">
            <a:solidFill>
              <a:srgbClr val="8B3836"/>
            </a:solidFill>
          </a:ln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object 17"/>
          <p:cNvSpPr txBox="1"/>
          <p:nvPr/>
        </p:nvSpPr>
        <p:spPr>
          <a:xfrm>
            <a:off x="263368" y="3083309"/>
            <a:ext cx="222885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</a:pPr>
            <a:r>
              <a:rPr sz="2800" b="1" spc="-5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28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4" name="object 20"/>
          <p:cNvSpPr/>
          <p:nvPr/>
        </p:nvSpPr>
        <p:spPr>
          <a:xfrm>
            <a:off x="2638" y="4759976"/>
            <a:ext cx="713276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solidFill>
            <a:srgbClr val="8063A1"/>
          </a:solidFill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object 21"/>
          <p:cNvSpPr/>
          <p:nvPr/>
        </p:nvSpPr>
        <p:spPr>
          <a:xfrm>
            <a:off x="2638" y="4759976"/>
            <a:ext cx="713276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ln w="25400">
            <a:solidFill>
              <a:srgbClr val="5C4676"/>
            </a:solidFill>
          </a:ln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object 22"/>
          <p:cNvSpPr txBox="1"/>
          <p:nvPr/>
        </p:nvSpPr>
        <p:spPr>
          <a:xfrm>
            <a:off x="250938" y="4861753"/>
            <a:ext cx="220776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</a:pPr>
            <a:r>
              <a:rPr sz="2800" b="1" spc="-5" dirty="0">
                <a:solidFill>
                  <a:srgbClr val="FFFFFF"/>
                </a:solidFill>
                <a:latin typeface="Arial"/>
                <a:cs typeface="Arial"/>
              </a:rPr>
              <a:t>5</a:t>
            </a:r>
            <a:endParaRPr sz="28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7" name="object 35"/>
          <p:cNvSpPr/>
          <p:nvPr/>
        </p:nvSpPr>
        <p:spPr>
          <a:xfrm>
            <a:off x="0" y="3886200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solidFill>
            <a:srgbClr val="F79546"/>
          </a:solidFill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object 36"/>
          <p:cNvSpPr/>
          <p:nvPr/>
        </p:nvSpPr>
        <p:spPr>
          <a:xfrm>
            <a:off x="0" y="3886200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ln w="25400">
            <a:solidFill>
              <a:srgbClr val="B66C30"/>
            </a:solidFill>
          </a:ln>
        </p:spPr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object 37"/>
          <p:cNvSpPr txBox="1"/>
          <p:nvPr/>
        </p:nvSpPr>
        <p:spPr>
          <a:xfrm>
            <a:off x="248193" y="3987977"/>
            <a:ext cx="223520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</a:pPr>
            <a:r>
              <a:rPr sz="2800" b="1" spc="-5" dirty="0">
                <a:solidFill>
                  <a:srgbClr val="FFFFFF"/>
                </a:solidFill>
                <a:latin typeface="Arial"/>
                <a:cs typeface="Arial"/>
              </a:rPr>
              <a:t>4</a:t>
            </a:r>
            <a:endParaRPr sz="28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0" name="object 6"/>
          <p:cNvSpPr/>
          <p:nvPr/>
        </p:nvSpPr>
        <p:spPr>
          <a:xfrm>
            <a:off x="-13332" y="5681780"/>
            <a:ext cx="720090" cy="648335"/>
          </a:xfrm>
          <a:custGeom>
            <a:avLst/>
            <a:gdLst/>
            <a:ahLst/>
            <a:cxnLst/>
            <a:rect l="l" t="t" r="r" b="b"/>
            <a:pathLst>
              <a:path w="720090" h="648335">
                <a:moveTo>
                  <a:pt x="0" y="648004"/>
                </a:moveTo>
                <a:lnTo>
                  <a:pt x="720077" y="648004"/>
                </a:lnTo>
                <a:lnTo>
                  <a:pt x="720077" y="0"/>
                </a:lnTo>
                <a:lnTo>
                  <a:pt x="0" y="0"/>
                </a:lnTo>
                <a:lnTo>
                  <a:pt x="0" y="648004"/>
                </a:lnTo>
                <a:close/>
              </a:path>
            </a:pathLst>
          </a:cu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object 22"/>
          <p:cNvSpPr txBox="1"/>
          <p:nvPr/>
        </p:nvSpPr>
        <p:spPr>
          <a:xfrm>
            <a:off x="238015" y="5787824"/>
            <a:ext cx="220776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</a:pPr>
            <a:r>
              <a:rPr lang="ru-RU" sz="2800" b="1" spc="-5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  <a:endParaRPr sz="28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C4C3E12-1D45-40A0-ACFE-FCDC70275055}"/>
              </a:ext>
            </a:extLst>
          </p:cNvPr>
          <p:cNvSpPr txBox="1"/>
          <p:nvPr/>
        </p:nvSpPr>
        <p:spPr>
          <a:xfrm>
            <a:off x="734142" y="2913795"/>
            <a:ext cx="841901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Шаг третий. Приступаем к написанию чистовика работы.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Придумываем оригинальное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обоснование выбора данного высказывания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Calibri"/>
              </a:rPr>
              <a:t>Шаг четвертый. </a:t>
            </a:r>
            <a:r>
              <a:rPr lang="ru-RU" b="1" dirty="0">
                <a:solidFill>
                  <a:srgbClr val="FF0000"/>
                </a:solidFill>
                <a:latin typeface="Calibri"/>
              </a:rPr>
              <a:t>Создаем «скелет» (не черновик!)</a:t>
            </a:r>
            <a:r>
              <a:rPr lang="ru-RU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ru-RU" dirty="0">
                <a:solidFill>
                  <a:prstClr val="black"/>
                </a:solidFill>
                <a:latin typeface="Calibri"/>
              </a:rPr>
              <a:t>будущей работы. На отдельном листе бумаги выписываете 1 задачу, от неё две стрелочки–«согласен/не согласен» и в столбик при каждой кратно записываете факты и аргументы «за» и «против».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Calibri"/>
              </a:rPr>
              <a:t>Шаг пятый. Приступаем к основной части. </a:t>
            </a:r>
            <a:r>
              <a:rPr lang="ru-RU" b="1" dirty="0">
                <a:solidFill>
                  <a:srgbClr val="FF0000"/>
                </a:solidFill>
                <a:latin typeface="Calibri"/>
              </a:rPr>
              <a:t>Не забываем про абзацы! </a:t>
            </a:r>
            <a:br>
              <a:rPr lang="ru-RU" b="1" dirty="0">
                <a:solidFill>
                  <a:srgbClr val="FF0000"/>
                </a:solidFill>
                <a:latin typeface="Calibri"/>
              </a:rPr>
            </a:br>
            <a:r>
              <a:rPr lang="ru-RU" dirty="0">
                <a:solidFill>
                  <a:prstClr val="black"/>
                </a:solidFill>
                <a:latin typeface="Calibri"/>
              </a:rPr>
              <a:t>Каждый новый абзац – это ответ на  1 из 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3-х </a:t>
            </a:r>
            <a:r>
              <a:rPr lang="ru-RU" dirty="0">
                <a:solidFill>
                  <a:prstClr val="black"/>
                </a:solidFill>
                <a:latin typeface="Calibri"/>
              </a:rPr>
              <a:t>сформулированных 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ru-RU" dirty="0">
                <a:solidFill>
                  <a:prstClr val="black"/>
                </a:solidFill>
                <a:latin typeface="Calibri"/>
              </a:rPr>
              <a:t>задач.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Calibri"/>
              </a:rPr>
              <a:t>Внимательно </a:t>
            </a:r>
            <a:r>
              <a:rPr lang="ru-RU" b="1" dirty="0">
                <a:solidFill>
                  <a:srgbClr val="FF0000"/>
                </a:solidFill>
                <a:latin typeface="Calibri"/>
              </a:rPr>
              <a:t>перечитываем получившуюся работу, </a:t>
            </a:r>
            <a:r>
              <a:rPr lang="ru-RU" dirty="0">
                <a:solidFill>
                  <a:prstClr val="black"/>
                </a:solidFill>
                <a:latin typeface="Calibri"/>
              </a:rPr>
              <a:t>аккуратно и разборчиво исправляем обнаруженные ошибки, описки, неточности. </a:t>
            </a:r>
          </a:p>
        </p:txBody>
      </p:sp>
    </p:spTree>
    <p:extLst>
      <p:ext uri="{BB962C8B-B14F-4D97-AF65-F5344CB8AC3E}">
        <p14:creationId xmlns:p14="http://schemas.microsoft.com/office/powerpoint/2010/main" val="180095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8806767"/>
              </p:ext>
            </p:extLst>
          </p:nvPr>
        </p:nvGraphicFramePr>
        <p:xfrm>
          <a:off x="838200" y="152401"/>
          <a:ext cx="7848601" cy="6553199"/>
        </p:xfrm>
        <a:graphic>
          <a:graphicData uri="http://schemas.openxmlformats.org/drawingml/2006/table">
            <a:tbl>
              <a:tblPr/>
              <a:tblGrid>
                <a:gridCol w="2615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469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92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Вступление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Основная часть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Заключение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77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Для меня эта фраза является ключом к пониманию…</a:t>
                      </a:r>
                      <a:endParaRPr lang="ru-RU" sz="240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Во-первых,…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Во-вторых,…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В-третьих,…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Таким образом,…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837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Выбор данной темы продиктован следующими соображениями…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Рассмотрим несколько подходов…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Например,…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Подведем общий итог рассуждению…</a:t>
                      </a:r>
                      <a:endParaRPr lang="ru-RU" sz="240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837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Поразительный простор для мысли открывает это короткое высказывание…</a:t>
                      </a:r>
                      <a:endParaRPr lang="ru-RU" sz="240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Проиллюстрируем это положение следующим примером…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Итак,…</a:t>
                      </a:r>
                      <a:endParaRPr lang="ru-RU" sz="240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77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Никогда не думал, что меня заденет за живое идея о том, что…</a:t>
                      </a:r>
                      <a:endParaRPr lang="ru-RU" sz="240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i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Для полемического эссе: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С одной стороны,…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С другой стороны, …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Именно поэтому я </a:t>
                      </a:r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могу/</a:t>
                      </a:r>
                      <a:r>
                        <a:rPr lang="ru-RU" sz="1600" baseline="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не 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могу согласиться с автором высказывания…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047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Для аргументации в основной части</a:t>
                      </a:r>
                      <a:r>
                        <a:rPr lang="ru-RU" sz="1600" baseline="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можно воспользоваться, так называемой, </a:t>
                      </a:r>
                      <a:b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ПОПС-формулой: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П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 – Положение (утверждение) – </a:t>
                      </a:r>
                      <a:r>
                        <a:rPr lang="ru-RU" sz="1600" i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Я считаю, что…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О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 – Объяснение – </a:t>
                      </a:r>
                      <a:r>
                        <a:rPr lang="ru-RU" sz="1600" i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Потому</a:t>
                      </a:r>
                      <a:r>
                        <a:rPr lang="ru-RU" sz="1600" i="1" baseline="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600" i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что..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П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 – Пример, иллюстрация – </a:t>
                      </a:r>
                      <a:r>
                        <a:rPr lang="ru-RU" sz="1600" i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Например,…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 – Суждение (итоговое) – </a:t>
                      </a:r>
                      <a:r>
                        <a:rPr lang="ru-RU" sz="1600" i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Таким образом,...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450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7848600" cy="6096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          Примеры </a:t>
            </a:r>
            <a:r>
              <a:rPr lang="ru-RU" b="1" dirty="0">
                <a:solidFill>
                  <a:srgbClr val="FFFF00"/>
                </a:solidFill>
              </a:rPr>
              <a:t>тем для эссе 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143000"/>
            <a:ext cx="8231267" cy="4648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Святослав представлен в летописи образцом воина, с своею отборною дружиной покинул Русскую землю для подвигов отдалённых, славных для него и бесполезных для родной земли… можно сказать, Святослав не имел на Руси значения князя (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С.М.Соловьёв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внешней политики князя Святослава Игоревича на развитие Древнерусского государства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обоснования авторской позиции необходимо: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Охарактеризовать политику Святослава в отношении вятичей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Проанализировать последствия походов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Святослава Игоревича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Хазарский каганат и Волжскую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Булгарию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Назвать итоги Дунайских походов князя Святослава</a:t>
            </a:r>
          </a:p>
        </p:txBody>
      </p:sp>
    </p:spTree>
    <p:extLst>
      <p:ext uri="{BB962C8B-B14F-4D97-AF65-F5344CB8AC3E}">
        <p14:creationId xmlns:p14="http://schemas.microsoft.com/office/powerpoint/2010/main" val="53433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7848600" cy="6096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          Примеры </a:t>
            </a:r>
            <a:r>
              <a:rPr lang="ru-RU" b="1" dirty="0">
                <a:solidFill>
                  <a:srgbClr val="FFFF00"/>
                </a:solidFill>
              </a:rPr>
              <a:t>тем для эссе 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2209800"/>
            <a:ext cx="8231267" cy="3581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Послепетровский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период не был «безвременьем», калейдоскопом событий придворной жизни… Именно в эти годы петровские преобразования показали свою жизнеспособность, прошли испытание временем        (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В.Е.Анисимов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всех сфер общественной жизни в Российской империи в эпоху «дворцовых переворотов»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обоснования авторской позиции необходимо: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Проанализировать судьбу реформ Петра Великого при его приемниках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Охарактеризовать социально-экономическое развитие России в 1725-1762 гг.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Дать оценку изменениям культурной жизни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Российской империи в эпоху «дворцовых переворотов»</a:t>
            </a:r>
          </a:p>
          <a:p>
            <a:pPr>
              <a:buFontTx/>
              <a:buChar char="-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12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7848600" cy="6096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          Примеры </a:t>
            </a:r>
            <a:r>
              <a:rPr lang="ru-RU" b="1" dirty="0">
                <a:solidFill>
                  <a:srgbClr val="FFFF00"/>
                </a:solidFill>
              </a:rPr>
              <a:t>тем для эссе 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2209800"/>
            <a:ext cx="8231267" cy="3581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принимал в преобразованиях живейшее участие и искренне хотел отменить крепостное право, однако ему мешали обстоятельства, преодолеть которые в то время было не под силу даже самодержавному монарху…  (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В.А.Федоров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Николаем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либеральных и «охранительных реформ»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обоснования авторской позиции необходимо: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Оценить развитие торговли и транспорта в России в период правления Николая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Охарактеризовать экономические реформы императора Николая Павловича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Проанализировать попытки решения императором «крестьянского вопроса»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6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D9F093E-31EB-4C15-B46D-903FB3E0C2F2}"/>
              </a:ext>
            </a:extLst>
          </p:cNvPr>
          <p:cNvSpPr/>
          <p:nvPr/>
        </p:nvSpPr>
        <p:spPr>
          <a:xfrm>
            <a:off x="0" y="2949267"/>
            <a:ext cx="1371600" cy="2286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685800"/>
            <a:ext cx="3124200" cy="47989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195" name="Содержимое 6"/>
          <p:cNvSpPr>
            <a:spLocks noGrp="1"/>
          </p:cNvSpPr>
          <p:nvPr>
            <p:ph idx="1"/>
          </p:nvPr>
        </p:nvSpPr>
        <p:spPr>
          <a:xfrm>
            <a:off x="-76200" y="711002"/>
            <a:ext cx="8571511" cy="214746"/>
          </a:xfrm>
        </p:spPr>
        <p:txBody>
          <a:bodyPr>
            <a:noAutofit/>
          </a:bodyPr>
          <a:lstStyle/>
          <a:p>
            <a:pPr marL="11430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dirty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Обоснование выбора темы</a:t>
            </a:r>
            <a:endParaRPr lang="ru-RU" sz="1600" dirty="0">
              <a:latin typeface="Calibri"/>
              <a:ea typeface="Times New Roman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9800" y="103130"/>
            <a:ext cx="4648200" cy="46682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FF00"/>
                </a:solidFill>
              </a:rPr>
              <a:t>Критерии оценки </a:t>
            </a:r>
            <a:r>
              <a:rPr lang="ru-RU" sz="2400" b="1" dirty="0" smtClean="0">
                <a:solidFill>
                  <a:srgbClr val="FFFF00"/>
                </a:solidFill>
              </a:rPr>
              <a:t>эссе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4595D6-AF22-48F7-B175-D5770BAD21BE}"/>
              </a:ext>
            </a:extLst>
          </p:cNvPr>
          <p:cNvSpPr txBox="1"/>
          <p:nvPr/>
        </p:nvSpPr>
        <p:spPr>
          <a:xfrm>
            <a:off x="457199" y="1066800"/>
            <a:ext cx="8229601" cy="1756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marR="0" lvl="0" indent="0" algn="just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необходимо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пояснить, чем именно заинтересовало предложенное высказывание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, а не просто декларировать интерес к периоду (личности, событию или процессу и т. д.)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Times New Roman"/>
              </a:rPr>
              <a:t>Максимально – 2 балла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79F6CAD-B4F3-4F2A-AD09-22F596FF463C}"/>
              </a:ext>
            </a:extLst>
          </p:cNvPr>
          <p:cNvSpPr/>
          <p:nvPr/>
        </p:nvSpPr>
        <p:spPr>
          <a:xfrm>
            <a:off x="1066799" y="3276600"/>
            <a:ext cx="7467601" cy="33528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FF0000"/>
                </a:solidFill>
                <a:latin typeface="Times New Roman"/>
                <a:ea typeface="Times New Roman"/>
              </a:rPr>
              <a:t>2 балла </a:t>
            </a:r>
            <a:r>
              <a:rPr lang="ru-RU" sz="2000" b="1" dirty="0">
                <a:solidFill>
                  <a:schemeClr val="bg1"/>
                </a:solidFill>
                <a:latin typeface="Times New Roman"/>
                <a:ea typeface="Times New Roman"/>
              </a:rPr>
              <a:t>выставляется,</a:t>
            </a:r>
            <a:r>
              <a:rPr lang="ru-RU" sz="2000" b="1" dirty="0">
                <a:solidFill>
                  <a:prstClr val="black"/>
                </a:solidFill>
                <a:latin typeface="Times New Roman"/>
                <a:ea typeface="Times New Roman"/>
              </a:rPr>
              <a:t> если участник привёл конкретное развёрнутое </a:t>
            </a: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объяснение, демонстрирующее заинтересованность в теме, с обязательным обращением к сути высказывания и кратко изложил ещё несколько как общих позиций (интерес к периоду, личности, событию, процессу и т.д.), так и конкретно к выбранной им теме.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1 балл </a:t>
            </a:r>
            <a:r>
              <a:rPr lang="ru-RU" sz="2000" b="1" dirty="0">
                <a:solidFill>
                  <a:schemeClr val="bg1"/>
                </a:solidFill>
                <a:latin typeface="Times New Roman"/>
                <a:ea typeface="Times New Roman"/>
              </a:rPr>
              <a:t>выставляется,</a:t>
            </a:r>
            <a:r>
              <a:rPr lang="ru-RU" sz="2000" b="1" dirty="0">
                <a:solidFill>
                  <a:prstClr val="black"/>
                </a:solidFill>
                <a:latin typeface="Times New Roman"/>
                <a:ea typeface="Times New Roman"/>
              </a:rPr>
              <a:t> если </a:t>
            </a: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участник дал формальное объяснение, демонстрирующее интерес к периоду</a:t>
            </a:r>
            <a:r>
              <a:rPr lang="ru-RU" sz="2000" b="1" dirty="0">
                <a:solidFill>
                  <a:prstClr val="black"/>
                </a:solidFill>
                <a:latin typeface="Times New Roman"/>
                <a:ea typeface="Times New Roman"/>
              </a:rPr>
              <a:t>, личности, событию, процессу и т.д</a:t>
            </a: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., но не к самому высказыванию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ru-RU" b="1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0AE37A2-5D33-4610-9599-02A1EF477B84}"/>
              </a:ext>
            </a:extLst>
          </p:cNvPr>
          <p:cNvSpPr/>
          <p:nvPr/>
        </p:nvSpPr>
        <p:spPr>
          <a:xfrm>
            <a:off x="457198" y="3276600"/>
            <a:ext cx="685801" cy="33528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FF00"/>
                </a:solidFill>
              </a:rPr>
              <a:t>!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94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1_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2740</TotalTime>
  <Words>1433</Words>
  <Application>Microsoft Office PowerPoint</Application>
  <PresentationFormat>Экран (4:3)</PresentationFormat>
  <Paragraphs>195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6" baseType="lpstr">
      <vt:lpstr>Arial</vt:lpstr>
      <vt:lpstr>Calibri</vt:lpstr>
      <vt:lpstr>Century Gothic</vt:lpstr>
      <vt:lpstr>Times New Roman</vt:lpstr>
      <vt:lpstr>Verdana</vt:lpstr>
      <vt:lpstr>Wingdings</vt:lpstr>
      <vt:lpstr>Wingdings 3</vt:lpstr>
      <vt:lpstr>Сектор</vt:lpstr>
      <vt:lpstr>1_Сектор</vt:lpstr>
      <vt:lpstr>Подготовка учащихся к Муниципальному этапу Всероссийской олимпиаде школьников по истории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Примеры тем для эссе </vt:lpstr>
      <vt:lpstr>          Примеры тем для эссе </vt:lpstr>
      <vt:lpstr>          Примеры тем для эссе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</dc:title>
  <cp:lastModifiedBy>elvina.kadyrova99@yandex.ru</cp:lastModifiedBy>
  <cp:revision>165</cp:revision>
  <cp:lastPrinted>1601-01-01T00:00:00Z</cp:lastPrinted>
  <dcterms:created xsi:type="dcterms:W3CDTF">1601-01-01T00:00:00Z</dcterms:created>
  <dcterms:modified xsi:type="dcterms:W3CDTF">2024-12-13T05:30:38Z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